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73" r:id="rId3"/>
    <p:sldId id="258" r:id="rId4"/>
    <p:sldId id="259" r:id="rId5"/>
    <p:sldId id="260" r:id="rId6"/>
    <p:sldId id="27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5" r:id="rId16"/>
    <p:sldId id="269" r:id="rId17"/>
    <p:sldId id="270" r:id="rId18"/>
    <p:sldId id="271" r:id="rId19"/>
    <p:sldId id="272" r:id="rId2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76" y="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4C3EC-F9AC-44E1-9357-B38F14C5F73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DD3E6-74F1-470D-96B3-43AB17229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401" y="1447801"/>
            <a:ext cx="7170847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401" y="4777380"/>
            <a:ext cx="717084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4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402" y="4800587"/>
            <a:ext cx="717084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401" y="685800"/>
            <a:ext cx="7170847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402" y="5367325"/>
            <a:ext cx="717084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000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401" y="1447800"/>
            <a:ext cx="717084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401" y="3657600"/>
            <a:ext cx="717084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31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526" y="1447800"/>
            <a:ext cx="6499443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568450" y="3771174"/>
            <a:ext cx="5914715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401" y="4350657"/>
            <a:ext cx="717084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29864" y="971253"/>
            <a:ext cx="65155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81023" y="2613787"/>
            <a:ext cx="65155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7913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400" y="3124201"/>
            <a:ext cx="717084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401" y="4777381"/>
            <a:ext cx="717084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013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269" y="1981200"/>
            <a:ext cx="239432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0126" y="2667000"/>
            <a:ext cx="2378472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5473" y="1981200"/>
            <a:ext cx="23856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46899" y="2667000"/>
            <a:ext cx="239427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788819" y="1981200"/>
            <a:ext cx="238234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788819" y="2667000"/>
            <a:ext cx="2382342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027490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656809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39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126" y="4250949"/>
            <a:ext cx="238879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0126" y="2209800"/>
            <a:ext cx="2388791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0126" y="4827212"/>
            <a:ext cx="238879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60117" y="4250949"/>
            <a:ext cx="238105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60117" y="2209800"/>
            <a:ext cx="238105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59018" y="4827211"/>
            <a:ext cx="23842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788819" y="4250949"/>
            <a:ext cx="238234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788818" y="2209800"/>
            <a:ext cx="238234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788717" y="4827209"/>
            <a:ext cx="23854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027490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56809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3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000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7173" y="430214"/>
            <a:ext cx="1423988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0126" y="887414"/>
            <a:ext cx="603130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42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411" y="2306138"/>
            <a:ext cx="7269065" cy="41954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76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402" y="2861734"/>
            <a:ext cx="7170846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401" y="4777381"/>
            <a:ext cx="7170847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184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6442" y="2060576"/>
            <a:ext cx="3572025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276" y="2056093"/>
            <a:ext cx="3572027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087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6442" y="1905000"/>
            <a:ext cx="3572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6442" y="2514600"/>
            <a:ext cx="3572025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94278" y="1905000"/>
            <a:ext cx="3572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278" y="2514600"/>
            <a:ext cx="3572025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64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54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83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399" y="1447800"/>
            <a:ext cx="2763365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501" y="1447800"/>
            <a:ext cx="422174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400" y="3129281"/>
            <a:ext cx="2763364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993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550" y="1854192"/>
            <a:ext cx="413798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6506" y="1143000"/>
            <a:ext cx="26003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401" y="3657600"/>
            <a:ext cx="4131545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014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6"/>
            <a:ext cx="328007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8"/>
            <a:ext cx="1236960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994822" y="1676400"/>
            <a:ext cx="2290763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6499523" y="1"/>
            <a:ext cx="1302752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992276" y="6096000"/>
            <a:ext cx="807409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480722" y="0"/>
            <a:ext cx="557213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4966" y="452718"/>
            <a:ext cx="7641337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6441" y="2052919"/>
            <a:ext cx="7269065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8158588" y="1819276"/>
            <a:ext cx="990599" cy="24764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566CB80-D3E1-4800-A53A-BE8077EBD780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911298" y="3253873"/>
            <a:ext cx="3859795" cy="2476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11439" y="295730"/>
            <a:ext cx="68103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459FA-DE30-4F8A-8B01-8EA669AC7D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7871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2495006"/>
            <a:ext cx="9905999" cy="1828800"/>
          </a:xfrm>
        </p:spPr>
        <p:txBody>
          <a:bodyPr/>
          <a:lstStyle/>
          <a:p>
            <a:pPr algn="ctr"/>
            <a:r>
              <a:rPr lang="sr-Cyrl-RS" sz="4800" b="1" dirty="0"/>
              <a:t>Развојни поремећаји деце узраста до 6 година</a:t>
            </a:r>
            <a:endParaRPr lang="en-US" sz="4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" y="4715691"/>
            <a:ext cx="9906000" cy="923109"/>
          </a:xfrm>
        </p:spPr>
        <p:txBody>
          <a:bodyPr/>
          <a:lstStyle/>
          <a:p>
            <a:pPr algn="ctr"/>
            <a:r>
              <a:rPr lang="sr-Cyrl-RS" cap="none" dirty="0"/>
              <a:t>проф. др Драгана Игњатовић Ристић</a:t>
            </a:r>
          </a:p>
          <a:p>
            <a:pPr algn="ctr"/>
            <a:r>
              <a:rPr lang="sr-Cyrl-RS" cap="none" dirty="0"/>
              <a:t>др  Милена Стојковић</a:t>
            </a:r>
            <a:endParaRPr lang="en-US" cap="none" dirty="0"/>
          </a:p>
        </p:txBody>
      </p:sp>
      <p:sp>
        <p:nvSpPr>
          <p:cNvPr id="5" name="TextBox 4"/>
          <p:cNvSpPr txBox="1"/>
          <p:nvPr/>
        </p:nvSpPr>
        <p:spPr>
          <a:xfrm>
            <a:off x="1" y="-1"/>
            <a:ext cx="990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 dirty="0"/>
              <a:t>Основне струковне студије</a:t>
            </a:r>
            <a:endParaRPr lang="en-US" sz="2000" dirty="0"/>
          </a:p>
          <a:p>
            <a:pPr algn="ctr"/>
            <a:r>
              <a:rPr lang="sr-Cyrl-RS" sz="2000" dirty="0"/>
              <a:t>Медицинска психологија</a:t>
            </a:r>
          </a:p>
        </p:txBody>
      </p:sp>
    </p:spTree>
    <p:extLst>
      <p:ext uri="{BB962C8B-B14F-4D97-AF65-F5344CB8AC3E}">
        <p14:creationId xmlns:p14="http://schemas.microsoft.com/office/powerpoint/2010/main" val="2582236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/>
              <a:t>Аспергеров синдром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530" y="1645921"/>
            <a:ext cx="8126730" cy="4642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b="1" dirty="0"/>
              <a:t>П</a:t>
            </a:r>
            <a:r>
              <a:rPr lang="sr-Cyrl-RS" dirty="0"/>
              <a:t>оремећај у коме је доминантан недостатак саосећања и способности за успостављање социјалних интеракција </a:t>
            </a:r>
          </a:p>
          <a:p>
            <a:pPr marL="0" indent="0" algn="just">
              <a:buNone/>
            </a:pPr>
            <a:r>
              <a:rPr lang="sr-Cyrl-RS" dirty="0"/>
              <a:t>Дефицит комуникативности праћене и сиромашном невербалном комуникацијом.</a:t>
            </a:r>
          </a:p>
          <a:p>
            <a:pPr marL="0" indent="0" algn="just">
              <a:buNone/>
            </a:pPr>
            <a:r>
              <a:rPr lang="sr-Cyrl-RS" dirty="0"/>
              <a:t> Тешка социлализација и поред нормалне или натпросечне интелигенције</a:t>
            </a:r>
          </a:p>
          <a:p>
            <a:pPr marL="0" indent="0" algn="just">
              <a:buNone/>
            </a:pPr>
            <a:r>
              <a:rPr lang="sr-Cyrl-RS" dirty="0"/>
              <a:t>Интонација гласа је необична, као да певају или говоре роботизовано. </a:t>
            </a:r>
          </a:p>
          <a:p>
            <a:pPr marL="0" indent="0" algn="just">
              <a:buNone/>
            </a:pPr>
            <a:r>
              <a:rPr lang="sr-Cyrl-RS" dirty="0"/>
              <a:t>Све схватају буквално</a:t>
            </a:r>
          </a:p>
          <a:p>
            <a:pPr marL="0" indent="0" algn="just">
              <a:buNone/>
            </a:pPr>
            <a:r>
              <a:rPr lang="sr-Cyrl-RS" dirty="0"/>
              <a:t>Дефектолошки третман је метода избора у помоћи деци са первазивним рзвојним поремећајима.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177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3600" b="1" dirty="0"/>
              <a:t>МЕНТАЛНА   РЕТАРДАЦИЈА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240" y="1434905"/>
            <a:ext cx="8315236" cy="5066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/>
              <a:t>Стање које означава степен функционисања једне особе испод културних и социјалних норми у одређеној средини и у одређено време..</a:t>
            </a:r>
          </a:p>
          <a:p>
            <a:pPr marL="0" indent="0">
              <a:buNone/>
            </a:pPr>
            <a:endParaRPr lang="en-US" dirty="0"/>
          </a:p>
          <a:p>
            <a:pPr marL="0" indent="0" algn="just">
              <a:buNone/>
            </a:pPr>
            <a:r>
              <a:rPr lang="sr-Cyrl-RS" dirty="0"/>
              <a:t>По међународној класификацији болести : Ментална ретардација је стање заустављеног или непотпуног психичког развоја, које се нарочито карактерише оштећењем оних способности које се појављују током развојног периода и које доприносе општем нивоу интелигенције</a:t>
            </a:r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r>
              <a:rPr lang="sr-Cyrl-RS" dirty="0"/>
              <a:t>Ретардација може да се јави изоловано или заједно са другим психичким или физичким поремећајима.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242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138" y="927652"/>
            <a:ext cx="8675825" cy="763036"/>
          </a:xfrm>
        </p:spPr>
        <p:txBody>
          <a:bodyPr>
            <a:normAutofit fontScale="90000"/>
          </a:bodyPr>
          <a:lstStyle/>
          <a:p>
            <a:r>
              <a:rPr lang="sr-Cyrl-RS" sz="2400" dirty="0"/>
              <a:t>Менталне ретардације се деле на:</a:t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696" y="1497496"/>
            <a:ext cx="8794267" cy="454453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sr-Cyrl-RS" dirty="0"/>
          </a:p>
          <a:p>
            <a:pPr lvl="0" algn="just"/>
            <a:r>
              <a:rPr lang="sr-Cyrl-RS" b="1" dirty="0"/>
              <a:t>Лака ментална ретардација</a:t>
            </a:r>
            <a:r>
              <a:rPr lang="sr-Cyrl-RS" dirty="0"/>
              <a:t> (  50-70 )- науче да говре са извесним закашњењемУ мишљењу доминирају конкретни облици, често су преопширни, сугестибилни. </a:t>
            </a:r>
            <a:endParaRPr lang="en-US" dirty="0"/>
          </a:p>
          <a:p>
            <a:pPr lvl="0" algn="just"/>
            <a:r>
              <a:rPr lang="sr-Cyrl-RS" b="1" dirty="0"/>
              <a:t>Умерена ментална ретардација</a:t>
            </a:r>
            <a:r>
              <a:rPr lang="sr-Cyrl-RS" dirty="0"/>
              <a:t> ( 35-49 )- симптоми су обично видљиви већ на рођењу или непосредно после тога.</a:t>
            </a:r>
          </a:p>
          <a:p>
            <a:pPr lvl="0" algn="just">
              <a:buNone/>
            </a:pPr>
            <a:r>
              <a:rPr lang="sr-Cyrl-RS" dirty="0"/>
              <a:t>     Честе су: парализе, необичан изглед главе и лица, епилепсија и различита неуролошка оштећења.</a:t>
            </a:r>
            <a:endParaRPr lang="en-US" dirty="0"/>
          </a:p>
          <a:p>
            <a:pPr lvl="0" algn="just"/>
            <a:r>
              <a:rPr lang="sr-Cyrl-RS" b="1" dirty="0"/>
              <a:t>Тешка ментална ретардација</a:t>
            </a:r>
            <a:r>
              <a:rPr lang="sr-Cyrl-RS" dirty="0"/>
              <a:t> (20-34)- деца не овладавају ни минимумом комуникације</a:t>
            </a:r>
            <a:endParaRPr lang="en-US" dirty="0"/>
          </a:p>
          <a:p>
            <a:pPr lvl="0" algn="just"/>
            <a:r>
              <a:rPr lang="sr-Cyrl-RS" b="1" dirty="0"/>
              <a:t>Дубока ментална ретардација</a:t>
            </a:r>
            <a:r>
              <a:rPr lang="sr-Cyrl-RS" dirty="0"/>
              <a:t> ( испод 20), чини ок 1-2% популације.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171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Превенција и 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969478"/>
            <a:ext cx="8012429" cy="4515729"/>
          </a:xfrm>
        </p:spPr>
        <p:txBody>
          <a:bodyPr/>
          <a:lstStyle/>
          <a:p>
            <a:pPr marL="0" indent="0" algn="just">
              <a:buNone/>
            </a:pPr>
            <a:r>
              <a:rPr lang="sr-Cyrl-RS" dirty="0"/>
              <a:t>Мере превенције усмерене ка спречавању оних стања која могу да проузрокују менталну ретардацију</a:t>
            </a:r>
          </a:p>
          <a:p>
            <a:pPr marL="0" indent="0" algn="just">
              <a:buNone/>
            </a:pPr>
            <a:r>
              <a:rPr lang="sr-Cyrl-RS" dirty="0"/>
              <a:t> (заштита трудница, вакцинације , метаболички и генетски скрининг).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sr-Cyrl-RS" dirty="0"/>
              <a:t>Не постоји узрочно лечење. </a:t>
            </a:r>
          </a:p>
          <a:p>
            <a:pPr marL="0" indent="0" algn="just">
              <a:buNone/>
            </a:pPr>
            <a:r>
              <a:rPr lang="sr-Cyrl-RS" dirty="0"/>
              <a:t>Терапијске методе усмерене на ублажавање или спречавање симптома који се у оквиру тог стања појављују.</a:t>
            </a:r>
          </a:p>
          <a:p>
            <a:pPr marL="0" indent="0" algn="just">
              <a:buNone/>
            </a:pPr>
            <a:r>
              <a:rPr lang="sr-Cyrl-RS" dirty="0"/>
              <a:t> Дефектолошки третман, едукација и саветовање породице, социјалне интервенције и по потрби  медикаментна терапија.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851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/>
              <a:t>        </a:t>
            </a:r>
            <a:r>
              <a:rPr lang="sr-Cyrl-RS" sz="3200" b="1" dirty="0"/>
              <a:t>РАЗВОЈНИ ХИПЕРКИНЕТСКИ СИНДРОМ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145" y="1679517"/>
            <a:ext cx="6082319" cy="4445959"/>
          </a:xfrm>
        </p:spPr>
      </p:pic>
    </p:spTree>
    <p:extLst>
      <p:ext uri="{BB962C8B-B14F-4D97-AF65-F5344CB8AC3E}">
        <p14:creationId xmlns:p14="http://schemas.microsoft.com/office/powerpoint/2010/main" val="3850651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966" y="1237957"/>
            <a:ext cx="8567511" cy="526366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sr-Cyrl-RS" dirty="0"/>
              <a:t>Развојни хиперкинетски синдром се манифестује прекомерном покретљивошћу детета и расутошћу пажње. </a:t>
            </a:r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r>
              <a:rPr lang="sr-Cyrl-RS" dirty="0"/>
              <a:t>Делују као да су доброг расположења, али је то расположење увек уједначено. 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sr-Cyrl-RS" dirty="0"/>
              <a:t>Нестрпљиви су да неку игру одиграју  до краја према правилима. Крше правила и љуте се када изгубе.</a:t>
            </a:r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r>
              <a:rPr lang="sr-Cyrl-RS" dirty="0"/>
              <a:t>Најчешће су у конфликту са околином или су у близини места или групе у којој се одвија конфликт.</a:t>
            </a:r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r>
              <a:rPr lang="sr-Cyrl-RS" dirty="0"/>
              <a:t> Стиче се утисак да је дете увек умешано у неке нереде.</a:t>
            </a:r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r>
              <a:rPr lang="sr-Cyrl-RS" dirty="0"/>
              <a:t> Лако мења расположења , али није „злопамтило“.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088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Основно обележје њиховог понашања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612" y="2220687"/>
            <a:ext cx="8614864" cy="42809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dirty="0"/>
              <a:t>Све што чују-одмах би да виде, све што виде – одмах би да додирну, све што додирну-одмах би да ухвате и поседују макар на трен.</a:t>
            </a:r>
          </a:p>
          <a:p>
            <a:pPr marL="0" indent="0" algn="just">
              <a:buNone/>
            </a:pPr>
            <a:r>
              <a:rPr lang="sr-Cyrl-RS" dirty="0"/>
              <a:t>Покрети: нагли, неодмерени.</a:t>
            </a:r>
          </a:p>
          <a:p>
            <a:pPr marL="0" indent="0" algn="just">
              <a:buNone/>
            </a:pPr>
            <a:r>
              <a:rPr lang="sr-Cyrl-RS" dirty="0"/>
              <a:t>Говор: ужурбан</a:t>
            </a:r>
            <a:r>
              <a:rPr lang="en-US" dirty="0"/>
              <a:t>,</a:t>
            </a:r>
            <a:r>
              <a:rPr lang="sr-Cyrl-RS" dirty="0"/>
              <a:t> често запиткују не очекујући одговор, </a:t>
            </a:r>
          </a:p>
          <a:p>
            <a:pPr marL="0" indent="0" algn="just">
              <a:buNone/>
            </a:pPr>
            <a:r>
              <a:rPr lang="sr-Cyrl-RS" dirty="0"/>
              <a:t>Све што та деца обављају чине ужурбано, при чему нигде не стижу на време, нити су било где баш добродошла. </a:t>
            </a:r>
          </a:p>
          <a:p>
            <a:pPr marL="0" indent="0" algn="just">
              <a:buNone/>
            </a:pPr>
            <a:r>
              <a:rPr lang="sr-Cyrl-RS" dirty="0"/>
              <a:t> „Сви у разреду су његови другови..он нема најбољег друга“. </a:t>
            </a:r>
          </a:p>
          <a:p>
            <a:pPr marL="0" indent="0" algn="just">
              <a:buNone/>
            </a:pPr>
            <a:r>
              <a:rPr lang="sr-Cyrl-RS" dirty="0"/>
              <a:t>Васпитачи и наставници сматрају да дете прихвата улогу „кловна“ и често га кажњавају.</a:t>
            </a:r>
            <a:endParaRPr lang="en-US" dirty="0"/>
          </a:p>
          <a:p>
            <a:pPr marL="0" indent="0" algn="just">
              <a:buNone/>
            </a:pPr>
            <a:r>
              <a:rPr lang="sr-Cyrl-RS" dirty="0"/>
              <a:t>ЕЕГ снимак обично показује елементе незрелости.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260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790" y="1853249"/>
            <a:ext cx="8378190" cy="4477214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Реедукација психомоторике ритмичким активностима </a:t>
            </a:r>
          </a:p>
          <a:p>
            <a:pPr marL="0" indent="0">
              <a:buNone/>
            </a:pPr>
            <a:r>
              <a:rPr lang="sr-Cyrl-RS" dirty="0"/>
              <a:t>Имитација помаже детету да овлада сопственим покретима </a:t>
            </a:r>
          </a:p>
          <a:p>
            <a:pPr marL="0" indent="0">
              <a:buNone/>
            </a:pPr>
            <a:r>
              <a:rPr lang="sr-Cyrl-RS" dirty="0"/>
              <a:t>Педагошко вођење и помоћ при усвајању образаца понашања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sr-Cyrl-RS" dirty="0"/>
              <a:t>Медикаментна терапија подразумева увођење психостимуланса који се сматрају првом линијом лекова у терапији овог поремећаја.</a:t>
            </a:r>
          </a:p>
          <a:p>
            <a:pPr marL="0" indent="0">
              <a:buNone/>
            </a:pPr>
            <a:r>
              <a:rPr lang="sr-Cyrl-RS" dirty="0"/>
              <a:t>Могу се уводити  код деце од 6. године живота.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6666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Закључак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54" y="2155371"/>
            <a:ext cx="8848943" cy="4189495"/>
          </a:xfrm>
        </p:spPr>
        <p:txBody>
          <a:bodyPr/>
          <a:lstStyle/>
          <a:p>
            <a:pPr marL="0" indent="0" algn="just">
              <a:buNone/>
            </a:pPr>
            <a:r>
              <a:rPr lang="sr-Cyrl-RS" dirty="0"/>
              <a:t> Поред родитеља који су усмерени на дете и прате његов развој значај у указивању на развојна одступања имају и здравствени радници који кроз систематске прегледе прате развој детета као и васпитачи који брину о деци у оквиру јаслица и вртића. 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sr-Cyrl-RS" dirty="0"/>
              <a:t>Препознавање развојних поремећаја  у што ранијем узрасту омогућава и благовремено пружање стручне подршке у стимулацији развоја. На тај начин помажемо детету да достигне максимум у оквиру својих могућности 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7953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2860" y="0"/>
            <a:ext cx="1033886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2110155"/>
            <a:ext cx="8360956" cy="43914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 algn="r">
              <a:buNone/>
            </a:pPr>
            <a:br>
              <a:rPr lang="en-US" sz="2800" dirty="0"/>
            </a:br>
            <a:r>
              <a:rPr lang="sr-Cyrl-RS" sz="4400" dirty="0"/>
              <a:t>ХВАЛА НА ПАЖЊИ 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72081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66" y="569843"/>
            <a:ext cx="7641337" cy="1205949"/>
          </a:xfrm>
        </p:spPr>
        <p:txBody>
          <a:bodyPr/>
          <a:lstStyle/>
          <a:p>
            <a:pPr algn="ctr"/>
            <a:r>
              <a:rPr lang="sr-Cyrl-RS" sz="3600" dirty="0"/>
              <a:t>Развојни миљокази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966" y="1775792"/>
            <a:ext cx="7641337" cy="4545496"/>
          </a:xfrm>
        </p:spPr>
        <p:txBody>
          <a:bodyPr>
            <a:normAutofit fontScale="85000" lnSpcReduction="20000"/>
          </a:bodyPr>
          <a:lstStyle/>
          <a:p>
            <a:pPr marL="0" indent="0">
              <a:buFont typeface="Wingdings" pitchFamily="2" charset="2"/>
              <a:buChar char="Ø"/>
            </a:pPr>
            <a:r>
              <a:rPr lang="sr-Cyrl-RS" b="1" dirty="0"/>
              <a:t>До краја 1. Године</a:t>
            </a:r>
            <a:r>
              <a:rPr lang="sr-Cyrl-RS" dirty="0"/>
              <a:t> </a:t>
            </a:r>
          </a:p>
          <a:p>
            <a:pPr marL="0" indent="0">
              <a:buFont typeface="Wingdings" pitchFamily="2" charset="2"/>
              <a:buChar char="Ø"/>
            </a:pPr>
            <a:endParaRPr lang="sr-Cyrl-RS" dirty="0"/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Седи без помоћи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Из седећег положаја почиње да пузи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Хода придржавајући се за намештај</a:t>
            </a:r>
            <a:endParaRPr lang="en-US" dirty="0"/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Пинцентни хват</a:t>
            </a:r>
            <a:endParaRPr lang="en-US" dirty="0"/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Обраћа пажњу на говор, реагује на " не “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 Каже "мама","тата"</a:t>
            </a:r>
            <a:endParaRPr lang="en-US" dirty="0"/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Гледа у тачну слику када се она именује,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Почиње сврсисходно да употребљава предмете</a:t>
            </a:r>
            <a:endParaRPr lang="en-US" dirty="0"/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Стидљиво је и анксиозно у присуству странаца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Показује специфичну приврженост мајци / старатељу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Храни себе прстима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241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4400" dirty="0"/>
              <a:t>Развојни миљокази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До краја 2.Године</a:t>
            </a:r>
            <a:r>
              <a:rPr lang="sr-Cyrl-RS" dirty="0">
                <a:solidFill>
                  <a:schemeClr val="tx1"/>
                </a:solidFill>
              </a:rPr>
              <a:t> 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0" y="2429691"/>
            <a:ext cx="4468467" cy="4428309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Ø"/>
            </a:pPr>
            <a:r>
              <a:rPr lang="sr-Cyrl-RS" dirty="0"/>
              <a:t>Само се пење уз степенице, скаче са пода са оба стопала, шутира лопту, 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Зна само да опере и избрише руке,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Добро употребљава кашику и шољу. 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Често пита "шта је то" , имитира активности одраслих. 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Бира и употребљава играчке адекватно 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Муцање. 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dirty="0"/>
              <a:t>У речнику има око 50 речи</a:t>
            </a:r>
            <a:r>
              <a:rPr lang="en-US" dirty="0"/>
              <a:t>.</a:t>
            </a:r>
          </a:p>
          <a:p>
            <a:pPr marL="0" indent="0">
              <a:buFont typeface="Wingdings" pitchFamily="2" charset="2"/>
              <a:buChar char="Ø"/>
            </a:pPr>
            <a:endParaRPr lang="en-US" dirty="0"/>
          </a:p>
          <a:p>
            <a:pPr marL="0" indent="0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До краја 3. Године</a:t>
            </a:r>
            <a:r>
              <a:rPr lang="sr-Cyrl-RS" dirty="0">
                <a:solidFill>
                  <a:schemeClr val="tx1"/>
                </a:solidFill>
              </a:rPr>
              <a:t> 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594278" y="2468880"/>
            <a:ext cx="4954671" cy="43891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sr-Cyrl-RS" dirty="0"/>
              <a:t>Именује слике у књизи, </a:t>
            </a:r>
          </a:p>
          <a:p>
            <a:pPr>
              <a:buFont typeface="Wingdings" pitchFamily="2" charset="2"/>
              <a:buChar char="Ø"/>
            </a:pPr>
            <a:r>
              <a:rPr lang="sr-Cyrl-RS" dirty="0"/>
              <a:t>Зна своје име, године и пол. </a:t>
            </a:r>
          </a:p>
          <a:p>
            <a:pPr>
              <a:buFont typeface="Wingdings" pitchFamily="2" charset="2"/>
              <a:buChar char="Ø"/>
            </a:pPr>
            <a:r>
              <a:rPr lang="sr-Cyrl-RS" dirty="0"/>
              <a:t>Може да обуче кошуљу али је потребна помоћ при закопчавању, </a:t>
            </a:r>
          </a:p>
          <a:p>
            <a:pPr>
              <a:buFont typeface="Wingdings" pitchFamily="2" charset="2"/>
              <a:buChar char="Ø"/>
            </a:pPr>
            <a:r>
              <a:rPr lang="sr-Cyrl-RS" dirty="0"/>
              <a:t>Може да вози трицикл, </a:t>
            </a:r>
          </a:p>
          <a:p>
            <a:pPr>
              <a:buFont typeface="Wingdings" pitchFamily="2" charset="2"/>
              <a:buChar char="Ø"/>
            </a:pPr>
            <a:r>
              <a:rPr lang="sr-Cyrl-RS" dirty="0"/>
              <a:t>Преко 50% говора је разумљиво</a:t>
            </a:r>
          </a:p>
          <a:p>
            <a:pPr>
              <a:buFont typeface="Wingdings" pitchFamily="2" charset="2"/>
              <a:buChar char="Ø"/>
            </a:pPr>
            <a:r>
              <a:rPr lang="sr-Cyrl-RS" dirty="0"/>
              <a:t>Разуме значење речи "на", "испод" као и "веће", "мање".</a:t>
            </a: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021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4000" dirty="0"/>
              <a:t>Развојни миљокази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До краја 4. године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0" y="2455817"/>
            <a:ext cx="4468467" cy="4402183"/>
          </a:xfrm>
        </p:spPr>
        <p:txBody>
          <a:bodyPr>
            <a:noAutofit/>
          </a:bodyPr>
          <a:lstStyle/>
          <a:p>
            <a:pPr marL="0" indent="0">
              <a:buFont typeface="Wingdings" pitchFamily="2" charset="2"/>
              <a:buChar char="Ø"/>
            </a:pPr>
            <a:r>
              <a:rPr lang="sr-Cyrl-RS" sz="1600" dirty="0"/>
              <a:t>Говор готово сасвим разумљив, може да броји до десет, хода на прстима,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sz="1600" dirty="0"/>
              <a:t>Адекватно употребљава заменицу "ја", 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sz="1600" dirty="0"/>
              <a:t>За себе каже да ли је дечак или девојчица.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sz="1600" dirty="0"/>
              <a:t> Може да се свуче или обуче, још увек је потребна помоћ при закопчавању. 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sz="1600" dirty="0"/>
              <a:t>Држи и употребљава оловку са добром контролом. 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sz="1600" dirty="0"/>
              <a:t>Пева песмицу, 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sz="1600" dirty="0"/>
              <a:t>Може да препозна емоције. </a:t>
            </a:r>
          </a:p>
          <a:p>
            <a:pPr marL="0" indent="0">
              <a:buFont typeface="Wingdings" pitchFamily="2" charset="2"/>
              <a:buChar char="Ø"/>
            </a:pPr>
            <a:r>
              <a:rPr lang="sr-Cyrl-RS" sz="1600" dirty="0"/>
              <a:t>Срећно у друштву друге деце, сарађује у игри </a:t>
            </a:r>
            <a:endParaRPr lang="en-US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У 5. години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594278" y="2468880"/>
            <a:ext cx="5311722" cy="43891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sr-Cyrl-RS" sz="1600" dirty="0"/>
              <a:t>Хода на прстима и скаче напред,</a:t>
            </a:r>
          </a:p>
          <a:p>
            <a:pPr>
              <a:buFont typeface="Wingdings" pitchFamily="2" charset="2"/>
              <a:buChar char="Ø"/>
            </a:pPr>
            <a:r>
              <a:rPr lang="sr-Cyrl-RS" sz="1600" dirty="0"/>
              <a:t>Баца лопту преко главе, </a:t>
            </a:r>
          </a:p>
          <a:p>
            <a:pPr>
              <a:buFont typeface="Wingdings" pitchFamily="2" charset="2"/>
              <a:buChar char="Ø"/>
            </a:pPr>
            <a:r>
              <a:rPr lang="sr-Cyrl-RS" sz="1600" dirty="0"/>
              <a:t>Пере зубе без помоћи.</a:t>
            </a:r>
          </a:p>
          <a:p>
            <a:pPr>
              <a:buFont typeface="Wingdings" pitchFamily="2" charset="2"/>
              <a:buChar char="Ø"/>
            </a:pPr>
            <a:r>
              <a:rPr lang="sr-Cyrl-RS" sz="1600" dirty="0"/>
              <a:t>Има реченице од 6-8 речи, може да исприча једноставну причу,</a:t>
            </a:r>
          </a:p>
          <a:p>
            <a:pPr>
              <a:buFont typeface="Wingdings" pitchFamily="2" charset="2"/>
              <a:buChar char="Ø"/>
            </a:pPr>
            <a:r>
              <a:rPr lang="sr-Cyrl-RS" sz="1600" dirty="0"/>
              <a:t>Свлачи се и облачи без помоћи , </a:t>
            </a:r>
          </a:p>
          <a:p>
            <a:pPr>
              <a:buFont typeface="Wingdings" pitchFamily="2" charset="2"/>
              <a:buChar char="Ø"/>
            </a:pPr>
            <a:r>
              <a:rPr lang="sr-Cyrl-RS" sz="1600" dirty="0"/>
              <a:t>Зна своју адресу, црта човека са главом, телом, рукама и ногама. </a:t>
            </a:r>
          </a:p>
          <a:p>
            <a:pPr>
              <a:buFont typeface="Wingdings" pitchFamily="2" charset="2"/>
              <a:buChar char="Ø"/>
            </a:pPr>
            <a:r>
              <a:rPr lang="sr-Cyrl-RS" sz="1600" dirty="0"/>
              <a:t>Разуме шта је исправно а шта не,</a:t>
            </a:r>
          </a:p>
          <a:p>
            <a:pPr>
              <a:buFont typeface="Wingdings" pitchFamily="2" charset="2"/>
              <a:buChar char="Ø"/>
            </a:pPr>
            <a:r>
              <a:rPr lang="sr-Cyrl-RS" sz="1600" dirty="0"/>
              <a:t>Разуме правила игре, игра замишљене игре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28164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811" y="612188"/>
            <a:ext cx="8686593" cy="56336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dirty="0"/>
              <a:t>Индивидуални развојни пут детета зависи од генетских предиспозиција и срединских фактора. </a:t>
            </a:r>
          </a:p>
          <a:p>
            <a:pPr marL="0" indent="0" algn="just">
              <a:buNone/>
            </a:pPr>
            <a:r>
              <a:rPr lang="sr-Cyrl-RS" dirty="0"/>
              <a:t>Дете се рађа са преко 100 билиона можданих ћелија.</a:t>
            </a:r>
          </a:p>
          <a:p>
            <a:pPr marL="0" indent="0" algn="just">
              <a:buNone/>
            </a:pPr>
            <a:r>
              <a:rPr lang="sr-Cyrl-RS" dirty="0"/>
              <a:t>До пете године живота синапсе се развијају и повезују мождане ћелије формирајући неуролошку подлогу.</a:t>
            </a: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995" y="2947949"/>
            <a:ext cx="3660912" cy="326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427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1" y="731520"/>
            <a:ext cx="7754026" cy="5516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/>
              <a:t>Развој мозга током раног детињства је неупоредив. Родитељи и они који се баве раном едукацијом деце имају велики утицај на развој потенцијала њиховог мозга.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842" y="2255580"/>
            <a:ext cx="4980460" cy="3544329"/>
          </a:xfrm>
          <a:prstGeom prst="rect">
            <a:avLst/>
          </a:prstGeom>
          <a:effectLst>
            <a:outerShdw blurRad="50800" dist="50800" dir="180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575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Значај обданишта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966" y="2107097"/>
            <a:ext cx="8253274" cy="42937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dirty="0"/>
              <a:t>породично окружење  </a:t>
            </a:r>
          </a:p>
          <a:p>
            <a:pPr marL="0" indent="0" algn="just">
              <a:buNone/>
            </a:pPr>
            <a:r>
              <a:rPr lang="sr-Cyrl-RS" dirty="0"/>
              <a:t>место где се могу уочити развојна одступања код деце.</a:t>
            </a:r>
            <a:endParaRPr lang="en-US" dirty="0"/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sr-Cyrl-RS" dirty="0"/>
              <a:t>Узроци могу бити: </a:t>
            </a:r>
          </a:p>
          <a:p>
            <a:pPr marL="0" indent="0" algn="just">
              <a:buNone/>
            </a:pPr>
            <a:r>
              <a:rPr lang="sr-Cyrl-RS" dirty="0"/>
              <a:t> генетски </a:t>
            </a:r>
          </a:p>
          <a:p>
            <a:pPr marL="0" indent="0" algn="just">
              <a:buNone/>
            </a:pPr>
            <a:r>
              <a:rPr lang="sr-Cyrl-RS" dirty="0"/>
              <a:t> стечени</a:t>
            </a:r>
          </a:p>
          <a:p>
            <a:pPr marL="0" indent="0" algn="just">
              <a:buNone/>
            </a:pPr>
            <a:r>
              <a:rPr lang="sr-Cyrl-RS" dirty="0"/>
              <a:t> није утврђен етиолошки фактор</a:t>
            </a:r>
          </a:p>
          <a:p>
            <a:pPr marL="0" indent="0" algn="just">
              <a:buNone/>
            </a:pPr>
            <a:r>
              <a:rPr lang="sr-Cyrl-RS" dirty="0"/>
              <a:t> више фактора који доводе до обољења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207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b="1" dirty="0"/>
              <a:t>ПЕРВАРЗИВНИ РАЗВОЈНИ ПОРЕМЕЋАЈИ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741" y="1709531"/>
            <a:ext cx="7551765" cy="453886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dirty="0"/>
              <a:t>Група развојних поремећаја које се региструју до 36.месеца живота:</a:t>
            </a:r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r>
              <a:rPr lang="sr-Cyrl-RS" dirty="0"/>
              <a:t>Карактеришу их:</a:t>
            </a:r>
            <a:endParaRPr lang="en-US" dirty="0"/>
          </a:p>
          <a:p>
            <a:pPr marL="0" indent="0" algn="just">
              <a:buFontTx/>
              <a:buChar char="-"/>
            </a:pPr>
            <a:r>
              <a:rPr lang="sr-Cyrl-RS" b="1" dirty="0"/>
              <a:t> квалитативно оштећење реципрочних социјалних интеракција</a:t>
            </a:r>
          </a:p>
          <a:p>
            <a:pPr marL="0" indent="0" algn="just">
              <a:buFontTx/>
              <a:buChar char="-"/>
            </a:pPr>
            <a:endParaRPr lang="en-US" dirty="0"/>
          </a:p>
          <a:p>
            <a:pPr marL="0" indent="0" algn="just">
              <a:buFontTx/>
              <a:buChar char="-"/>
            </a:pPr>
            <a:r>
              <a:rPr lang="sr-Cyrl-RS" b="1" dirty="0"/>
              <a:t> квалитативно оштећење комуникације</a:t>
            </a:r>
          </a:p>
          <a:p>
            <a:pPr marL="0" indent="0" algn="just">
              <a:buFontTx/>
              <a:buChar char="-"/>
            </a:pPr>
            <a:endParaRPr lang="en-US" dirty="0"/>
          </a:p>
          <a:p>
            <a:pPr marL="0" indent="0" algn="just">
              <a:buNone/>
            </a:pPr>
            <a:r>
              <a:rPr lang="sr-Cyrl-RS" dirty="0"/>
              <a:t>- </a:t>
            </a:r>
            <a:r>
              <a:rPr lang="sr-Cyrl-RS" b="1" dirty="0"/>
              <a:t>смањен репертоар интересовања и активности</a:t>
            </a:r>
            <a:r>
              <a:rPr lang="sr-Cyrl-R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915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/>
              <a:t>Аутизам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1744396"/>
            <a:ext cx="7600950" cy="465640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b="1" dirty="0"/>
              <a:t>Аутизам </a:t>
            </a:r>
            <a:r>
              <a:rPr lang="sr-Cyrl-RS" dirty="0"/>
              <a:t>је развојни поремећај који се јавља у широком спектру различитих испољавања: </a:t>
            </a:r>
          </a:p>
          <a:p>
            <a:pPr marL="0" indent="0" algn="just">
              <a:buNone/>
            </a:pPr>
            <a:r>
              <a:rPr lang="sr-Cyrl-RS" dirty="0"/>
              <a:t>од лакших форми </a:t>
            </a:r>
          </a:p>
          <a:p>
            <a:pPr marL="0" indent="0" algn="just">
              <a:buNone/>
            </a:pPr>
            <a:r>
              <a:rPr lang="sr-Cyrl-RS" dirty="0"/>
              <a:t>до тешких форми које доводе зо значајног хендикепа. </a:t>
            </a:r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r>
              <a:rPr lang="sr-Cyrl-RS" dirty="0"/>
              <a:t>Аутизам траје читав живот. Са одрастањем слика аутизма се мења. 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sr-Cyrl-RS" dirty="0"/>
              <a:t>За аутизам </a:t>
            </a:r>
            <a:r>
              <a:rPr lang="sr-Cyrl-RS" dirty="0">
                <a:solidFill>
                  <a:srgbClr val="FF0000"/>
                </a:solidFill>
              </a:rPr>
              <a:t>не постоји </a:t>
            </a:r>
            <a:r>
              <a:rPr lang="sr-Cyrl-RS" dirty="0"/>
              <a:t>циљани лек или третман </a:t>
            </a:r>
          </a:p>
          <a:p>
            <a:pPr marL="0" indent="0" algn="just">
              <a:buNone/>
            </a:pPr>
            <a:r>
              <a:rPr lang="sr-Cyrl-RS" dirty="0"/>
              <a:t>Специјална едукација и прилагођени програми </a:t>
            </a:r>
          </a:p>
          <a:p>
            <a:pPr marL="0" indent="0" algn="just">
              <a:buNone/>
            </a:pPr>
            <a:r>
              <a:rPr lang="sr-Cyrl-RS" dirty="0"/>
              <a:t>Некада је неопходно укључити медикаментну терапију.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0182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420</TotalTime>
  <Words>1162</Words>
  <Application>Microsoft Office PowerPoint</Application>
  <PresentationFormat>A4 Paper (210x297 mm)</PresentationFormat>
  <Paragraphs>153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Wingdings</vt:lpstr>
      <vt:lpstr>Wingdings 3</vt:lpstr>
      <vt:lpstr>Ion</vt:lpstr>
      <vt:lpstr>Развојни поремећаји деце узраста до 6 година</vt:lpstr>
      <vt:lpstr>Развојни миљокази</vt:lpstr>
      <vt:lpstr>Развојни миљокази</vt:lpstr>
      <vt:lpstr>Развојни миљокази</vt:lpstr>
      <vt:lpstr>PowerPoint Presentation</vt:lpstr>
      <vt:lpstr>PowerPoint Presentation</vt:lpstr>
      <vt:lpstr>Значај обданишта</vt:lpstr>
      <vt:lpstr>ПЕРВАРЗИВНИ РАЗВОЈНИ ПОРЕМЕЋАЈИ </vt:lpstr>
      <vt:lpstr>Аутизам</vt:lpstr>
      <vt:lpstr>Аспергеров синдром</vt:lpstr>
      <vt:lpstr>МЕНТАЛНА   РЕТАРДАЦИЈА</vt:lpstr>
      <vt:lpstr>Менталне ретардације се деле на: </vt:lpstr>
      <vt:lpstr>Превенција и третман</vt:lpstr>
      <vt:lpstr>        РАЗВОЈНИ ХИПЕРКИНЕТСКИ СИНДРОМ</vt:lpstr>
      <vt:lpstr>PowerPoint Presentation</vt:lpstr>
      <vt:lpstr>Основно обележје њиховог понашања</vt:lpstr>
      <vt:lpstr>Третман</vt:lpstr>
      <vt:lpstr>Закључак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РАЗВОЈНИ МИЉОКАЗИ</dc:title>
  <dc:creator>allllekssssa</dc:creator>
  <cp:lastModifiedBy>nmuric91@gmail.com</cp:lastModifiedBy>
  <cp:revision>30</cp:revision>
  <dcterms:created xsi:type="dcterms:W3CDTF">2017-03-11T17:25:43Z</dcterms:created>
  <dcterms:modified xsi:type="dcterms:W3CDTF">2020-10-01T14:56:21Z</dcterms:modified>
</cp:coreProperties>
</file>