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358" r:id="rId3"/>
    <p:sldId id="351" r:id="rId4"/>
    <p:sldId id="352" r:id="rId5"/>
    <p:sldId id="353" r:id="rId6"/>
    <p:sldId id="361" r:id="rId7"/>
    <p:sldId id="362" r:id="rId8"/>
    <p:sldId id="363" r:id="rId9"/>
    <p:sldId id="364" r:id="rId10"/>
    <p:sldId id="365" r:id="rId11"/>
    <p:sldId id="366" r:id="rId12"/>
    <p:sldId id="369" r:id="rId13"/>
    <p:sldId id="367" r:id="rId14"/>
    <p:sldId id="370" r:id="rId15"/>
    <p:sldId id="368" r:id="rId16"/>
    <p:sldId id="371" r:id="rId17"/>
    <p:sldId id="354" r:id="rId18"/>
    <p:sldId id="355" r:id="rId19"/>
    <p:sldId id="356" r:id="rId20"/>
    <p:sldId id="357" r:id="rId21"/>
    <p:sldId id="359" r:id="rId22"/>
    <p:sldId id="360" r:id="rId23"/>
    <p:sldId id="265" r:id="rId24"/>
    <p:sldId id="266" r:id="rId25"/>
    <p:sldId id="267" r:id="rId26"/>
    <p:sldId id="282" r:id="rId27"/>
    <p:sldId id="294" r:id="rId28"/>
    <p:sldId id="304" r:id="rId29"/>
    <p:sldId id="290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1">
          <p15:clr>
            <a:srgbClr val="A4A3A4"/>
          </p15:clr>
        </p15:guide>
        <p15:guide id="2" orient="horz" pos="2505">
          <p15:clr>
            <a:srgbClr val="A4A3A4"/>
          </p15:clr>
        </p15:guide>
        <p15:guide id="3" orient="horz" pos="57">
          <p15:clr>
            <a:srgbClr val="A4A3A4"/>
          </p15:clr>
        </p15:guide>
        <p15:guide id="4" pos="2880">
          <p15:clr>
            <a:srgbClr val="A4A3A4"/>
          </p15:clr>
        </p15:guide>
        <p15:guide id="5" pos="261">
          <p15:clr>
            <a:srgbClr val="A4A3A4"/>
          </p15:clr>
        </p15:guide>
        <p15:guide id="6" pos="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E0EF6A-C00C-4788-BEC6-CD4256B3D7B3}" v="5" dt="2020-09-09T08:23:03.1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72"/>
      </p:cViewPr>
      <p:guideLst>
        <p:guide orient="horz" pos="2281"/>
        <p:guide orient="horz" pos="2505"/>
        <p:guide orient="horz" pos="57"/>
        <p:guide pos="2880"/>
        <p:guide pos="261"/>
        <p:guide pos="4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A5246DF5-C6EB-4F50-A878-90C0463E60C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7E40BAE-4F31-40C5-95E6-0C931367B60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F9C08DFC-9B56-49D1-B92D-D52558728E3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>
            <a:extLst>
              <a:ext uri="{FF2B5EF4-FFF2-40B4-BE49-F238E27FC236}">
                <a16:creationId xmlns:a16="http://schemas.microsoft.com/office/drawing/2014/main" id="{B0DF3C12-73CE-4A9A-95E5-19C9CCA2BCA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1270" name="Rectangle 6">
            <a:extLst>
              <a:ext uri="{FF2B5EF4-FFF2-40B4-BE49-F238E27FC236}">
                <a16:creationId xmlns:a16="http://schemas.microsoft.com/office/drawing/2014/main" id="{DE7AFFD1-BD36-4752-9593-659EAD2C91C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71" name="Rectangle 7">
            <a:extLst>
              <a:ext uri="{FF2B5EF4-FFF2-40B4-BE49-F238E27FC236}">
                <a16:creationId xmlns:a16="http://schemas.microsoft.com/office/drawing/2014/main" id="{567D3C01-F82C-48E3-9109-DA90BB220E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9087616-C0DC-46DB-AA46-95FD5BAF01D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DC38EA47-B1EF-48AF-B129-6D457910D4B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8D456D2-6215-49EA-9C53-4119D1E812FB}" type="slidenum">
              <a:rPr lang="en-GB" altLang="en-US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6925BC1F-D561-4171-B835-A81D0F63723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46437C00-D418-47F2-9C39-20F137D023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Gingham5">
            <a:extLst>
              <a:ext uri="{FF2B5EF4-FFF2-40B4-BE49-F238E27FC236}">
                <a16:creationId xmlns:a16="http://schemas.microsoft.com/office/drawing/2014/main" id="{1476EC7B-3F2F-4D8D-9032-4B7F1A262194}"/>
              </a:ext>
            </a:extLst>
          </p:cNvPr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55875" y="1628775"/>
            <a:ext cx="4103688" cy="2160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55875" y="3886200"/>
            <a:ext cx="4103688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D73112A-A1FA-4A2D-BAEF-CD5708FC803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05DD249-2265-437F-9A1B-21F5F55DF0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434947D1-AD11-49C7-A7D9-60923CF89B0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1905E6-7F99-415B-8206-CC7F5A2CCF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0955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C4CF64B-BA2A-4C0D-A7D1-499A04D74B2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2B67C77-189D-414B-A1FF-434F377AA8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77A653E-15C0-482A-8412-F55B55C3E70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51F2C-15BE-4635-B0B4-094D452FC8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0519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8475" y="274638"/>
            <a:ext cx="1838325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31913" y="274638"/>
            <a:ext cx="5364162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F0563A1-9869-458D-80EC-2ECE2EF0068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4B63FBC-36BC-4CA4-B481-306F4CE94F2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837EFDA-7F64-4713-B753-824C32144D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9BB8C-1920-4103-9F4C-41DE715B1C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91452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913" y="274638"/>
            <a:ext cx="7354887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31913" y="1600200"/>
            <a:ext cx="360045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4763" y="1600200"/>
            <a:ext cx="3602037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CA02AF1-AE78-40BD-BAF6-F8779120FF4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69500B0-4DA8-4AC9-A662-52BE1EA22C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ACA957-27B6-4BC0-B43B-FCAD8EBCDB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92EF1-76FB-4DE1-8800-2576A12608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5531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4D7B2B0-3A59-4296-AEAB-4B9AF814FA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C7A2816-36F3-49A4-8C5B-F1485881DB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281600E-AEB8-43DA-A8A3-E17AF255511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00F14-6136-4A5E-BC93-D2DABA6E3E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732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0A6A316-918E-4549-9262-4508776A0D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D7493AB-CCE1-4474-9C40-57E4CC980BB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9A82D2D-0FF2-42FB-8858-C0BAA986D7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AFE90-5854-4A08-921A-F3F1012C0F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4954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31913" y="1600200"/>
            <a:ext cx="36004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4763" y="1600200"/>
            <a:ext cx="360203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550EB5-ECF5-4B05-A49B-99891CB965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CD7A5E-FB4A-462F-BCAF-300388166E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C38EB6-85A9-4BE5-A6E6-0FB6CFE5D9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83D93-20EF-495B-9FCC-A261B81DFB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8303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6FCDC0B-E80E-4E0C-A59A-94726911564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7D3FA75-67D7-465A-9B49-C18B3903A3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60D4ADA-F06A-4D66-B6C1-AA1DC02C7C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668A6-8B2E-42C5-B601-DAF9E02430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879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F7D97BC-9835-4D35-B2D1-84073B24BCA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366A681-7B67-4EBD-B884-530C7E2B68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5DF3123-863F-4EF4-9F25-BC1ACF1B7C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85D6A-55FE-4638-95D0-1A1C5ED337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3791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838D0DE0-AB3D-4BEF-8FE9-ECAECCB2B6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C8EB5BC-1024-4077-9C1C-02391D6DF6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9F0BF96-1FC5-4B0C-9337-966D84D93B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8D9BC-C535-4123-A5CF-7818ACC7AF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9557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4DBA55-4B51-460D-99F1-B195000AE5D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CA0CBA-6A80-4B0B-BE81-8A95187CEF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7E05DD-7FFC-4BBE-A77A-74C2AF6DDD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9523D-1062-4ACE-9FBE-AB478DC811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913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5F18BC-9CFA-4223-A1AD-FA3E2DCDBB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A3F841-D73D-4974-A325-52CE632F44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AD2BE0-F916-4AC1-ABE6-3B4375C06D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D2D14-758E-4F6E-BBBE-42EBD4E7D5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7847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Gingham6">
            <a:extLst>
              <a:ext uri="{FF2B5EF4-FFF2-40B4-BE49-F238E27FC236}">
                <a16:creationId xmlns:a16="http://schemas.microsoft.com/office/drawing/2014/main" id="{9BE06BDF-71CB-4496-A5D4-CA8E1BD2D152}"/>
              </a:ext>
            </a:extLst>
          </p:cNvPr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1193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>
            <a:extLst>
              <a:ext uri="{FF2B5EF4-FFF2-40B4-BE49-F238E27FC236}">
                <a16:creationId xmlns:a16="http://schemas.microsoft.com/office/drawing/2014/main" id="{5FD3406E-D069-46C0-B34A-F203D7FCE8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31913" y="274638"/>
            <a:ext cx="73548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1F6CA076-94C7-43D1-87D5-0B13EE0004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331913" y="1600200"/>
            <a:ext cx="73548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EB5ACC02-E05E-443F-A603-013C0B30B85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F61A7808-966B-4C76-997C-7D5087F680A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D57215D-266D-4F28-AB47-AFBACA4350A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0B0A966D-AB8B-4075-9E71-9423899DDC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5B98A3BB-E57D-437E-A19F-84D549B0CD2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 sz="3200" dirty="0"/>
            </a:br>
            <a:br>
              <a:rPr lang="en-US" sz="3200" dirty="0"/>
            </a:br>
            <a:br>
              <a:rPr lang="en-US" sz="3200" dirty="0"/>
            </a:br>
            <a:br>
              <a:rPr lang="en-US" sz="3200" dirty="0"/>
            </a:br>
            <a:br>
              <a:rPr lang="en-US" sz="3200" dirty="0"/>
            </a:br>
            <a:r>
              <a:rPr lang="sr-Cyrl-R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ПСИХОЛОГИЈА РАЗВОЈНОГ ДОБА</a:t>
            </a:r>
            <a:br>
              <a:rPr lang="sr-Cyrl-R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sr-Cyrl-R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Cyrl-RS" sz="2400" dirty="0"/>
              <a:t>Проф. Драгана Игњатовић Ристић, психијатар</a:t>
            </a:r>
            <a:br>
              <a:rPr lang="en-US" sz="2400" dirty="0"/>
            </a:br>
            <a:endParaRPr lang="en-US" sz="2400" b="1" dirty="0"/>
          </a:p>
        </p:txBody>
      </p:sp>
    </p:spTree>
  </p:cSld>
  <p:clrMapOvr>
    <a:masterClrMapping/>
  </p:clrMapOvr>
  <p:transition spd="slow" advTm="2261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id="{52DB33EE-C286-4549-A973-6F34AE395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Емоционални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развој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3870DC75-6562-4CF6-B425-DF1F4BCE6A8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Постају емоционално непредвидиви, сензитивни</a:t>
            </a:r>
            <a:r>
              <a:rPr lang="sr-Cyrl-RS" altLang="en-US"/>
              <a:t>, </a:t>
            </a:r>
            <a:r>
              <a:rPr lang="en-US" altLang="en-US"/>
              <a:t>склони испадима</a:t>
            </a:r>
          </a:p>
          <a:p>
            <a:pPr eaLnBrk="1" hangingPunct="1"/>
            <a:r>
              <a:rPr lang="en-US" altLang="en-US"/>
              <a:t>Рањиви на “емоционалне молбе”</a:t>
            </a:r>
            <a:r>
              <a:rPr lang="sr-Cyrl-RS" altLang="en-US"/>
              <a:t>, лаки </a:t>
            </a:r>
            <a:r>
              <a:rPr lang="en-US" altLang="en-US"/>
              <a:t>за манипулисање</a:t>
            </a:r>
          </a:p>
          <a:p>
            <a:pPr eaLnBrk="1" hangingPunct="1"/>
            <a:r>
              <a:rPr lang="en-US" altLang="en-US"/>
              <a:t>Појачан</a:t>
            </a:r>
            <a:r>
              <a:rPr lang="sr-Cyrl-RS" altLang="en-US"/>
              <a:t>о саосећање са другима</a:t>
            </a:r>
            <a:endParaRPr lang="en-US" altLang="en-US"/>
          </a:p>
          <a:p>
            <a:pPr eaLnBrk="1" hangingPunct="1"/>
            <a:r>
              <a:rPr lang="en-US" altLang="en-US"/>
              <a:t>Појачан сексуални нагон- сексуално понашање без размишљања о последицама</a:t>
            </a:r>
          </a:p>
        </p:txBody>
      </p:sp>
    </p:spTree>
  </p:cSld>
  <p:clrMapOvr>
    <a:masterClrMapping/>
  </p:clrMapOvr>
  <p:transition spd="slow" advTm="11367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id="{20334C94-D475-458D-A9AB-DEB421EFB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Когнитивно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интелектуални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развој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F6D4233B-8C5A-49FA-BF91-09FB1C47B15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RS" altLang="en-US"/>
              <a:t>Развој</a:t>
            </a:r>
            <a:r>
              <a:rPr lang="sr-Latn-RS" altLang="en-US"/>
              <a:t> </a:t>
            </a:r>
            <a:r>
              <a:rPr lang="sr-Cyrl-RS" altLang="en-US" b="1"/>
              <a:t>апстрактног</a:t>
            </a:r>
            <a:r>
              <a:rPr lang="sr-Latn-RS" altLang="en-US"/>
              <a:t> </a:t>
            </a:r>
            <a:r>
              <a:rPr lang="sr-Cyrl-RS" altLang="en-US"/>
              <a:t>мишљења</a:t>
            </a:r>
            <a:endParaRPr lang="sr-Latn-RS" altLang="en-US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RS" altLang="en-US"/>
              <a:t>Развој</a:t>
            </a:r>
            <a:r>
              <a:rPr lang="sr-Latn-RS" altLang="en-US"/>
              <a:t> </a:t>
            </a:r>
            <a:r>
              <a:rPr lang="sr-Cyrl-RS" altLang="en-US"/>
              <a:t>критичког</a:t>
            </a:r>
            <a:r>
              <a:rPr lang="sr-Latn-RS" altLang="en-US"/>
              <a:t> </a:t>
            </a:r>
            <a:r>
              <a:rPr lang="sr-Cyrl-RS" altLang="en-US"/>
              <a:t>мишљења</a:t>
            </a:r>
            <a:r>
              <a:rPr lang="sr-Latn-RS" altLang="en-US"/>
              <a:t>, </a:t>
            </a:r>
            <a:r>
              <a:rPr lang="sr-Cyrl-RS" altLang="en-US"/>
              <a:t>постају</a:t>
            </a:r>
            <a:r>
              <a:rPr lang="sr-Latn-RS" altLang="en-US"/>
              <a:t> </a:t>
            </a:r>
            <a:r>
              <a:rPr lang="sr-Cyrl-RS" altLang="en-US"/>
              <a:t>самосвесни</a:t>
            </a:r>
            <a:r>
              <a:rPr lang="sr-Latn-RS" altLang="en-US"/>
              <a:t> </a:t>
            </a:r>
            <a:r>
              <a:rPr lang="sr-Cyrl-RS" altLang="en-US"/>
              <a:t>и</a:t>
            </a:r>
            <a:r>
              <a:rPr lang="sr-Latn-RS" altLang="en-US"/>
              <a:t> </a:t>
            </a:r>
            <a:r>
              <a:rPr lang="sr-Cyrl-RS" altLang="en-US"/>
              <a:t>самокритични</a:t>
            </a:r>
            <a:endParaRPr lang="sr-Latn-RS" altLang="en-US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RS" altLang="en-US"/>
              <a:t>Значајан</a:t>
            </a:r>
            <a:r>
              <a:rPr lang="sr-Latn-RS" altLang="en-US"/>
              <a:t> </a:t>
            </a:r>
            <a:r>
              <a:rPr lang="sr-Cyrl-RS" altLang="en-US"/>
              <a:t>развој</a:t>
            </a:r>
            <a:r>
              <a:rPr lang="sr-Latn-RS" altLang="en-US"/>
              <a:t> </a:t>
            </a:r>
            <a:r>
              <a:rPr lang="sr-Cyrl-RS" altLang="en-US"/>
              <a:t>комуникацијских</a:t>
            </a:r>
            <a:r>
              <a:rPr lang="sr-Latn-RS" altLang="en-US"/>
              <a:t> </a:t>
            </a:r>
            <a:r>
              <a:rPr lang="sr-Cyrl-RS" altLang="en-US"/>
              <a:t>вештина</a:t>
            </a:r>
            <a:endParaRPr lang="sr-Latn-RS" altLang="en-US"/>
          </a:p>
        </p:txBody>
      </p:sp>
    </p:spTree>
  </p:cSld>
  <p:clrMapOvr>
    <a:masterClrMapping/>
  </p:clrMapOvr>
  <p:transition spd="slow" advTm="50048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D0F6D-49B1-4F1C-A450-73DE4073B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Когнитивно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интелектуални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развој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F686EB25-5BEC-4211-A853-8A55E54C3CD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RS" altLang="en-US"/>
              <a:t>Некада постају</a:t>
            </a:r>
            <a:r>
              <a:rPr lang="sr-Latn-RS" altLang="en-US"/>
              <a:t> </a:t>
            </a:r>
            <a:r>
              <a:rPr lang="sr-Cyrl-RS" altLang="en-US"/>
              <a:t>свадљиви</a:t>
            </a:r>
            <a:r>
              <a:rPr lang="sr-Latn-RS" altLang="en-US"/>
              <a:t>, </a:t>
            </a:r>
            <a:r>
              <a:rPr lang="sr-Cyrl-RS" altLang="en-US"/>
              <a:t>са тенденцијом да</a:t>
            </a:r>
            <a:r>
              <a:rPr lang="sr-Latn-RS" altLang="en-US"/>
              <a:t> </a:t>
            </a:r>
            <a:r>
              <a:rPr lang="sr-Cyrl-RS" altLang="en-US"/>
              <a:t>“буду</a:t>
            </a:r>
            <a:r>
              <a:rPr lang="sr-Latn-RS" altLang="en-US"/>
              <a:t> </a:t>
            </a:r>
            <a:r>
              <a:rPr lang="sr-Cyrl-RS" altLang="en-US"/>
              <a:t>у</a:t>
            </a:r>
            <a:r>
              <a:rPr lang="sr-Latn-RS" altLang="en-US"/>
              <a:t> </a:t>
            </a:r>
            <a:r>
              <a:rPr lang="sr-Cyrl-RS" altLang="en-US"/>
              <a:t>праву”</a:t>
            </a:r>
            <a:endParaRPr lang="sr-Latn-RS" altLang="en-US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RS" altLang="en-US"/>
              <a:t>Развој</a:t>
            </a:r>
            <a:r>
              <a:rPr lang="sr-Latn-RS" altLang="en-US"/>
              <a:t> </a:t>
            </a:r>
            <a:r>
              <a:rPr lang="sr-Cyrl-RS" altLang="en-US"/>
              <a:t>способности</a:t>
            </a:r>
            <a:r>
              <a:rPr lang="sr-Latn-RS" altLang="en-US"/>
              <a:t> </a:t>
            </a:r>
            <a:r>
              <a:rPr lang="sr-Cyrl-RS" altLang="en-US"/>
              <a:t>доношења</a:t>
            </a:r>
            <a:r>
              <a:rPr lang="sr-Latn-RS" altLang="en-US"/>
              <a:t> </a:t>
            </a:r>
            <a:r>
              <a:rPr lang="sr-Cyrl-RS" altLang="en-US"/>
              <a:t>одлука</a:t>
            </a:r>
            <a:r>
              <a:rPr lang="sr-Latn-RS" altLang="en-US"/>
              <a:t> </a:t>
            </a:r>
            <a:r>
              <a:rPr lang="sr-Cyrl-RS" altLang="en-US"/>
              <a:t>и</a:t>
            </a:r>
            <a:r>
              <a:rPr lang="sr-Latn-RS" altLang="en-US"/>
              <a:t> </a:t>
            </a:r>
            <a:r>
              <a:rPr lang="sr-Cyrl-RS" altLang="en-US"/>
              <a:t>жеље</a:t>
            </a:r>
            <a:r>
              <a:rPr lang="sr-Latn-RS" altLang="en-US"/>
              <a:t> </a:t>
            </a:r>
            <a:r>
              <a:rPr lang="sr-Cyrl-RS" altLang="en-US"/>
              <a:t>за</a:t>
            </a:r>
            <a:r>
              <a:rPr lang="sr-Latn-RS" altLang="en-US"/>
              <a:t> </a:t>
            </a:r>
            <a:r>
              <a:rPr lang="sr-Cyrl-RS" altLang="en-US"/>
              <a:t>“слободом</a:t>
            </a:r>
            <a:r>
              <a:rPr lang="sr-Latn-RS" altLang="en-US"/>
              <a:t> </a:t>
            </a:r>
            <a:r>
              <a:rPr lang="sr-Cyrl-RS" altLang="en-US"/>
              <a:t>избора”</a:t>
            </a:r>
            <a:endParaRPr lang="sr-Latn-RS" altLang="en-US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RS" altLang="en-US"/>
              <a:t>Теже новим</a:t>
            </a:r>
            <a:r>
              <a:rPr lang="sr-Latn-RS" altLang="en-US"/>
              <a:t> </a:t>
            </a:r>
            <a:r>
              <a:rPr lang="sr-Cyrl-RS" altLang="en-US"/>
              <a:t>интересовањима која их не окупирају дуго- тек се развија истрајност </a:t>
            </a:r>
            <a:endParaRPr lang="en-US" altLang="en-US"/>
          </a:p>
        </p:txBody>
      </p:sp>
    </p:spTree>
  </p:cSld>
  <p:clrMapOvr>
    <a:masterClrMapping/>
  </p:clrMapOvr>
  <p:transition spd="slow" advTm="69855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id="{126A5A81-31C5-4D7C-B83F-FED879F28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Социјалн</a:t>
            </a:r>
            <a:r>
              <a:rPr lang="sr-Cyrl-R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и/</a:t>
            </a: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интерперсонални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развој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id="{F4515489-BA73-4572-A3A4-91D7DAFA57C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RS" altLang="en-US"/>
              <a:t>Развој</a:t>
            </a:r>
            <a:r>
              <a:rPr lang="sr-Latn-RS" altLang="en-US"/>
              <a:t> </a:t>
            </a:r>
            <a:r>
              <a:rPr lang="sr-Cyrl-RS" altLang="en-US"/>
              <a:t>социјалне</a:t>
            </a:r>
            <a:r>
              <a:rPr lang="sr-Latn-RS" altLang="en-US"/>
              <a:t> </a:t>
            </a:r>
            <a:r>
              <a:rPr lang="sr-Cyrl-RS" altLang="en-US"/>
              <a:t>интелигенције</a:t>
            </a:r>
            <a:endParaRPr lang="sr-Latn-RS" altLang="en-US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RS" altLang="en-US"/>
              <a:t>Јака</a:t>
            </a:r>
            <a:r>
              <a:rPr lang="sr-Latn-RS" altLang="en-US"/>
              <a:t> </a:t>
            </a:r>
            <a:r>
              <a:rPr lang="sr-Cyrl-RS" altLang="en-US"/>
              <a:t>жеља</a:t>
            </a:r>
            <a:r>
              <a:rPr lang="sr-Latn-RS" altLang="en-US"/>
              <a:t> </a:t>
            </a:r>
            <a:r>
              <a:rPr lang="sr-Cyrl-RS" altLang="en-US"/>
              <a:t>за</a:t>
            </a:r>
            <a:r>
              <a:rPr lang="sr-Latn-RS" altLang="en-US"/>
              <a:t> </a:t>
            </a:r>
            <a:r>
              <a:rPr lang="sr-Cyrl-RS" altLang="en-US"/>
              <a:t>припадањем</a:t>
            </a:r>
            <a:r>
              <a:rPr lang="sr-Latn-RS" altLang="en-US"/>
              <a:t> (</a:t>
            </a:r>
            <a:r>
              <a:rPr lang="sr-Cyrl-RS" altLang="en-US"/>
              <a:t>свесни</a:t>
            </a:r>
            <a:r>
              <a:rPr lang="sr-Latn-RS" altLang="en-US"/>
              <a:t> </a:t>
            </a:r>
            <a:r>
              <a:rPr lang="sr-Cyrl-RS" altLang="en-US"/>
              <a:t>значаја</a:t>
            </a:r>
            <a:r>
              <a:rPr lang="sr-Latn-RS" altLang="en-US"/>
              <a:t> </a:t>
            </a:r>
            <a:r>
              <a:rPr lang="sr-Cyrl-RS" altLang="en-US"/>
              <a:t>социјалних</a:t>
            </a:r>
            <a:r>
              <a:rPr lang="sr-Latn-RS" altLang="en-US"/>
              <a:t> </a:t>
            </a:r>
            <a:r>
              <a:rPr lang="sr-Cyrl-RS" altLang="en-US"/>
              <a:t>веза</a:t>
            </a:r>
            <a:r>
              <a:rPr lang="sr-Latn-RS" altLang="en-US"/>
              <a:t>)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RS" altLang="en-US"/>
              <a:t>Жеља</a:t>
            </a:r>
            <a:r>
              <a:rPr lang="sr-Latn-RS" altLang="en-US"/>
              <a:t> </a:t>
            </a:r>
            <a:r>
              <a:rPr lang="sr-Cyrl-RS" altLang="en-US"/>
              <a:t>за</a:t>
            </a:r>
            <a:r>
              <a:rPr lang="sr-Latn-RS" altLang="en-US"/>
              <a:t> </a:t>
            </a:r>
            <a:r>
              <a:rPr lang="sr-Cyrl-RS" altLang="en-US"/>
              <a:t>независношћу</a:t>
            </a:r>
            <a:r>
              <a:rPr lang="sr-Latn-RS" altLang="en-US"/>
              <a:t> </a:t>
            </a:r>
            <a:r>
              <a:rPr lang="sr-Cyrl-RS" altLang="en-US"/>
              <a:t>и</a:t>
            </a:r>
            <a:r>
              <a:rPr lang="sr-Latn-RS" altLang="en-US"/>
              <a:t> </a:t>
            </a:r>
            <a:r>
              <a:rPr lang="sr-Cyrl-RS" altLang="en-US"/>
              <a:t>аутономијом</a:t>
            </a:r>
            <a:endParaRPr lang="sr-Latn-RS" altLang="en-US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RS" altLang="en-US"/>
              <a:t>Помак</a:t>
            </a:r>
            <a:r>
              <a:rPr lang="sr-Latn-RS" altLang="en-US"/>
              <a:t> </a:t>
            </a:r>
            <a:r>
              <a:rPr lang="sr-Cyrl-RS" altLang="en-US"/>
              <a:t>у</a:t>
            </a:r>
            <a:r>
              <a:rPr lang="sr-Latn-RS" altLang="en-US"/>
              <a:t> </a:t>
            </a:r>
            <a:r>
              <a:rPr lang="sr-Cyrl-RS" altLang="en-US"/>
              <a:t>зависности</a:t>
            </a:r>
            <a:r>
              <a:rPr lang="sr-Latn-RS" altLang="en-US"/>
              <a:t> </a:t>
            </a:r>
            <a:r>
              <a:rPr lang="sr-Cyrl-RS" altLang="en-US"/>
              <a:t>од</a:t>
            </a:r>
            <a:r>
              <a:rPr lang="sr-Latn-RS" altLang="en-US"/>
              <a:t> </a:t>
            </a:r>
            <a:r>
              <a:rPr lang="sr-Cyrl-RS" altLang="en-US"/>
              <a:t>родитеља</a:t>
            </a:r>
            <a:r>
              <a:rPr lang="sr-Latn-RS" altLang="en-US"/>
              <a:t> </a:t>
            </a:r>
            <a:r>
              <a:rPr lang="sr-Cyrl-RS" altLang="en-US"/>
              <a:t>ка</a:t>
            </a:r>
            <a:r>
              <a:rPr lang="sr-Latn-RS" altLang="en-US"/>
              <a:t> </a:t>
            </a:r>
            <a:r>
              <a:rPr lang="sr-Cyrl-RS" altLang="en-US"/>
              <a:t>зависношћу</a:t>
            </a:r>
            <a:r>
              <a:rPr lang="sr-Latn-RS" altLang="en-US"/>
              <a:t> </a:t>
            </a:r>
            <a:r>
              <a:rPr lang="sr-Cyrl-RS" altLang="en-US"/>
              <a:t>од</a:t>
            </a:r>
            <a:r>
              <a:rPr lang="sr-Latn-RS" altLang="en-US"/>
              <a:t> </a:t>
            </a:r>
            <a:r>
              <a:rPr lang="sr-Cyrl-RS" altLang="en-US"/>
              <a:t>вршњака</a:t>
            </a:r>
            <a:endParaRPr lang="sr-Latn-RS" altLang="en-US"/>
          </a:p>
        </p:txBody>
      </p:sp>
    </p:spTree>
  </p:cSld>
  <p:clrMapOvr>
    <a:masterClrMapping/>
  </p:clrMapOvr>
  <p:transition spd="slow" advTm="55552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78CAA-5106-425A-812D-30A203083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Социјалн</a:t>
            </a:r>
            <a:r>
              <a:rPr lang="sr-Cyrl-R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и/</a:t>
            </a: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интерперсонални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развој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id="{C54E40E2-F112-4B42-A1E6-11AD8BC6553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RS" altLang="en-US" sz="2800"/>
              <a:t>Способност</a:t>
            </a:r>
            <a:r>
              <a:rPr lang="sr-Latn-RS" altLang="en-US" sz="2800"/>
              <a:t> </a:t>
            </a:r>
            <a:r>
              <a:rPr lang="sr-Cyrl-RS" altLang="en-US" sz="2800"/>
              <a:t>да</a:t>
            </a:r>
            <a:r>
              <a:rPr lang="sr-Latn-RS" altLang="en-US" sz="2800"/>
              <a:t> </a:t>
            </a:r>
            <a:r>
              <a:rPr lang="sr-Cyrl-RS" altLang="en-US" sz="2800"/>
              <a:t>критички</a:t>
            </a:r>
            <a:r>
              <a:rPr lang="sr-Latn-RS" altLang="en-US" sz="2800"/>
              <a:t> </a:t>
            </a:r>
            <a:r>
              <a:rPr lang="sr-Cyrl-RS" altLang="en-US" sz="2800"/>
              <a:t>упореде</a:t>
            </a:r>
            <a:r>
              <a:rPr lang="sr-Latn-RS" altLang="en-US" sz="2800"/>
              <a:t> </a:t>
            </a:r>
            <a:r>
              <a:rPr lang="sr-Cyrl-RS" altLang="en-US" sz="2800"/>
              <a:t>родитеље</a:t>
            </a:r>
            <a:r>
              <a:rPr lang="sr-Latn-RS" altLang="en-US" sz="2800"/>
              <a:t> </a:t>
            </a:r>
            <a:r>
              <a:rPr lang="sr-Cyrl-RS" altLang="en-US" sz="2800"/>
              <a:t>са</a:t>
            </a:r>
            <a:r>
              <a:rPr lang="sr-Latn-RS" altLang="en-US" sz="2800"/>
              <a:t> </a:t>
            </a:r>
            <a:r>
              <a:rPr lang="sr-Cyrl-RS" altLang="en-US" sz="2800"/>
              <a:t>другима</a:t>
            </a:r>
            <a:endParaRPr lang="sr-Latn-RS" altLang="en-US" sz="280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RS" altLang="en-US" sz="2800"/>
              <a:t>Тражење</a:t>
            </a:r>
            <a:r>
              <a:rPr lang="sr-Latn-RS" altLang="en-US" sz="2800"/>
              <a:t> „</a:t>
            </a:r>
            <a:r>
              <a:rPr lang="sr-Cyrl-RS" altLang="en-US" sz="2800"/>
              <a:t>дубљих</a:t>
            </a:r>
            <a:r>
              <a:rPr lang="sr-Latn-RS" altLang="en-US" sz="2800"/>
              <a:t>“ </a:t>
            </a:r>
            <a:r>
              <a:rPr lang="sr-Cyrl-RS" altLang="en-US" sz="2800"/>
              <a:t>пријатељстава</a:t>
            </a:r>
            <a:r>
              <a:rPr lang="sr-Latn-RS" altLang="en-US" sz="2800"/>
              <a:t> </a:t>
            </a:r>
            <a:r>
              <a:rPr lang="sr-Cyrl-RS" altLang="en-US" sz="2800"/>
              <a:t>заснованих</a:t>
            </a:r>
            <a:r>
              <a:rPr lang="sr-Latn-RS" altLang="en-US" sz="2800"/>
              <a:t> </a:t>
            </a:r>
            <a:r>
              <a:rPr lang="sr-Cyrl-RS" altLang="en-US" sz="2800"/>
              <a:t>на</a:t>
            </a:r>
            <a:r>
              <a:rPr lang="sr-Latn-RS" altLang="en-US" sz="2800"/>
              <a:t> </a:t>
            </a:r>
            <a:r>
              <a:rPr lang="sr-Cyrl-RS" altLang="en-US" sz="2800"/>
              <a:t>заједничким</a:t>
            </a:r>
            <a:r>
              <a:rPr lang="sr-Latn-RS" altLang="en-US" sz="2800"/>
              <a:t> </a:t>
            </a:r>
            <a:r>
              <a:rPr lang="sr-Cyrl-RS" altLang="en-US" sz="2800"/>
              <a:t>интересима</a:t>
            </a:r>
            <a:r>
              <a:rPr lang="sr-Latn-RS" altLang="en-US" sz="2800"/>
              <a:t> </a:t>
            </a:r>
            <a:r>
              <a:rPr lang="sr-Cyrl-RS" altLang="en-US" sz="2800"/>
              <a:t>и</a:t>
            </a:r>
            <a:r>
              <a:rPr lang="sr-Latn-RS" altLang="en-US" sz="2800"/>
              <a:t> </a:t>
            </a:r>
            <a:r>
              <a:rPr lang="sr-Cyrl-RS" altLang="en-US" sz="2800"/>
              <a:t>лојалности</a:t>
            </a:r>
            <a:endParaRPr lang="sr-Latn-RS" altLang="en-US" sz="280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RS" altLang="en-US" sz="2800"/>
              <a:t>Интересовање у потрази за партнером/партнерком.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RS" altLang="en-US" sz="2800"/>
              <a:t>Може бити праћено несигурношћу или нелагодношћу- у бити је несигурност младе особе у развоју</a:t>
            </a:r>
            <a:endParaRPr lang="sr-Latn-RS" altLang="en-US" sz="2800"/>
          </a:p>
          <a:p>
            <a:endParaRPr lang="en-US" altLang="en-US"/>
          </a:p>
        </p:txBody>
      </p:sp>
    </p:spTree>
  </p:cSld>
  <p:clrMapOvr>
    <a:masterClrMapping/>
  </p:clrMapOvr>
  <p:transition spd="slow" advTm="65583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id="{6259C422-92EC-4680-A9E7-D112CC118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Морални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развој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756DC676-0661-4591-98E1-40B472DC09A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RS" altLang="en-US"/>
              <a:t>Тенденција</a:t>
            </a:r>
            <a:r>
              <a:rPr lang="sr-Latn-RS" altLang="en-US"/>
              <a:t> </a:t>
            </a:r>
            <a:r>
              <a:rPr lang="sr-Cyrl-RS" altLang="en-US"/>
              <a:t>ка</a:t>
            </a:r>
            <a:r>
              <a:rPr lang="sr-Latn-RS" altLang="en-US"/>
              <a:t> </a:t>
            </a:r>
            <a:r>
              <a:rPr lang="sr-Cyrl-RS" altLang="en-US"/>
              <a:t>легализму</a:t>
            </a:r>
            <a:r>
              <a:rPr lang="sr-Latn-RS" altLang="en-US"/>
              <a:t>, </a:t>
            </a:r>
            <a:r>
              <a:rPr lang="sr-Cyrl-RS" altLang="en-US"/>
              <a:t>фокусирани</a:t>
            </a:r>
            <a:r>
              <a:rPr lang="sr-Latn-RS" altLang="en-US"/>
              <a:t> </a:t>
            </a:r>
            <a:r>
              <a:rPr lang="sr-Cyrl-RS" altLang="en-US"/>
              <a:t>на</a:t>
            </a:r>
            <a:r>
              <a:rPr lang="sr-Latn-RS" altLang="en-US"/>
              <a:t> </a:t>
            </a:r>
            <a:r>
              <a:rPr lang="sr-Cyrl-RS" altLang="en-US"/>
              <a:t>“правила”</a:t>
            </a:r>
            <a:r>
              <a:rPr lang="sr-Latn-RS" altLang="en-US"/>
              <a:t> </a:t>
            </a:r>
            <a:r>
              <a:rPr lang="sr-Cyrl-RS" altLang="en-US"/>
              <a:t>и</a:t>
            </a:r>
            <a:r>
              <a:rPr lang="sr-Latn-RS" altLang="en-US"/>
              <a:t> </a:t>
            </a:r>
            <a:r>
              <a:rPr lang="sr-Cyrl-RS" altLang="en-US"/>
              <a:t>“правичност”</a:t>
            </a:r>
            <a:endParaRPr lang="sr-Latn-RS" altLang="en-US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RS" altLang="en-US"/>
              <a:t>Задржавају</a:t>
            </a:r>
            <a:r>
              <a:rPr lang="sr-Latn-RS" altLang="en-US"/>
              <a:t> </a:t>
            </a:r>
            <a:r>
              <a:rPr lang="sr-Cyrl-RS" altLang="en-US"/>
              <a:t>морална</a:t>
            </a:r>
            <a:r>
              <a:rPr lang="sr-Latn-RS" altLang="en-US"/>
              <a:t> </a:t>
            </a:r>
            <a:r>
              <a:rPr lang="sr-Cyrl-RS" altLang="en-US"/>
              <a:t>уверења</a:t>
            </a:r>
            <a:r>
              <a:rPr lang="sr-Latn-RS" altLang="en-US"/>
              <a:t> </a:t>
            </a:r>
            <a:r>
              <a:rPr lang="sr-Cyrl-RS" altLang="en-US"/>
              <a:t>родитеља,</a:t>
            </a:r>
            <a:r>
              <a:rPr lang="sr-Latn-RS" altLang="en-US"/>
              <a:t> </a:t>
            </a:r>
            <a:r>
              <a:rPr lang="sr-Cyrl-RS" altLang="en-US"/>
              <a:t>али</a:t>
            </a:r>
            <a:r>
              <a:rPr lang="sr-Latn-RS" altLang="en-US"/>
              <a:t> </a:t>
            </a:r>
            <a:r>
              <a:rPr lang="sr-Cyrl-RS" altLang="en-US"/>
              <a:t>почињу</a:t>
            </a:r>
            <a:r>
              <a:rPr lang="sr-Latn-RS" altLang="en-US"/>
              <a:t> </a:t>
            </a:r>
            <a:r>
              <a:rPr lang="sr-Cyrl-RS" altLang="en-US"/>
              <a:t>да</a:t>
            </a:r>
            <a:r>
              <a:rPr lang="sr-Latn-RS" altLang="en-US"/>
              <a:t> </a:t>
            </a:r>
            <a:r>
              <a:rPr lang="sr-Cyrl-RS" altLang="en-US"/>
              <a:t>тестирају</a:t>
            </a:r>
            <a:r>
              <a:rPr lang="sr-Latn-RS" altLang="en-US"/>
              <a:t> </a:t>
            </a:r>
            <a:r>
              <a:rPr lang="sr-Cyrl-RS" altLang="en-US"/>
              <a:t>правила</a:t>
            </a:r>
            <a:r>
              <a:rPr lang="sr-Latn-RS" altLang="en-US"/>
              <a:t> </a:t>
            </a:r>
            <a:r>
              <a:rPr lang="sr-Cyrl-RS" altLang="en-US"/>
              <a:t>из</a:t>
            </a:r>
            <a:r>
              <a:rPr lang="sr-Latn-RS" altLang="en-US"/>
              <a:t> </a:t>
            </a:r>
            <a:r>
              <a:rPr lang="sr-Cyrl-RS" altLang="en-US"/>
              <a:t>детињства</a:t>
            </a:r>
            <a:endParaRPr lang="sr-Latn-RS" altLang="en-US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RS" altLang="en-US"/>
              <a:t>Постају</a:t>
            </a:r>
            <a:r>
              <a:rPr lang="sr-Latn-RS" altLang="en-US"/>
              <a:t> </a:t>
            </a:r>
            <a:r>
              <a:rPr lang="sr-Cyrl-RS" altLang="en-US"/>
              <a:t>“заражени”</a:t>
            </a:r>
            <a:r>
              <a:rPr lang="sr-Latn-RS" altLang="en-US"/>
              <a:t> </a:t>
            </a:r>
            <a:r>
              <a:rPr lang="sr-Cyrl-RS" altLang="en-US"/>
              <a:t>вредностима</a:t>
            </a:r>
            <a:r>
              <a:rPr lang="sr-Latn-RS" altLang="en-US"/>
              <a:t> </a:t>
            </a:r>
            <a:r>
              <a:rPr lang="sr-Cyrl-RS" altLang="en-US"/>
              <a:t>које</a:t>
            </a:r>
            <a:r>
              <a:rPr lang="sr-Latn-RS" altLang="en-US"/>
              <a:t> </a:t>
            </a:r>
            <a:r>
              <a:rPr lang="sr-Cyrl-RS" altLang="en-US"/>
              <a:t>пропагирају</a:t>
            </a:r>
            <a:r>
              <a:rPr lang="sr-Latn-RS" altLang="en-US"/>
              <a:t> </a:t>
            </a:r>
            <a:r>
              <a:rPr lang="sr-Cyrl-RS" altLang="en-US"/>
              <a:t>вршњаци</a:t>
            </a:r>
            <a:endParaRPr lang="sr-Latn-RS" altLang="en-US"/>
          </a:p>
        </p:txBody>
      </p:sp>
    </p:spTree>
  </p:cSld>
  <p:clrMapOvr>
    <a:masterClrMapping/>
  </p:clrMapOvr>
  <p:transition spd="slow" advTm="109608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62A8D-51B9-4E6B-9AC7-E63A7B5E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Морални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развој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id="{710D7127-489E-4FF6-915B-CCB35172B0A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RS" altLang="en-US"/>
              <a:t>Формира</a:t>
            </a:r>
            <a:r>
              <a:rPr lang="sr-Latn-RS" altLang="en-US"/>
              <a:t> </a:t>
            </a:r>
            <a:r>
              <a:rPr lang="sr-Cyrl-RS" altLang="en-US"/>
              <a:t>се</a:t>
            </a:r>
            <a:r>
              <a:rPr lang="sr-Latn-RS" altLang="en-US"/>
              <a:t> </a:t>
            </a:r>
            <a:r>
              <a:rPr lang="sr-Cyrl-RS" altLang="en-US"/>
              <a:t>“лична</a:t>
            </a:r>
            <a:r>
              <a:rPr lang="sr-Latn-RS" altLang="en-US"/>
              <a:t>“ </a:t>
            </a:r>
            <a:r>
              <a:rPr lang="sr-Cyrl-RS" altLang="en-US"/>
              <a:t>савест</a:t>
            </a:r>
            <a:r>
              <a:rPr lang="sr-Latn-RS" altLang="en-US"/>
              <a:t>, </a:t>
            </a:r>
            <a:r>
              <a:rPr lang="sr-Cyrl-RS" altLang="en-US"/>
              <a:t>траже</a:t>
            </a:r>
            <a:r>
              <a:rPr lang="sr-Latn-RS" altLang="en-US"/>
              <a:t> </a:t>
            </a:r>
            <a:r>
              <a:rPr lang="sr-Cyrl-RS" altLang="en-US"/>
              <a:t>моралне</a:t>
            </a:r>
            <a:r>
              <a:rPr lang="sr-Latn-RS" altLang="en-US"/>
              <a:t> </a:t>
            </a:r>
            <a:r>
              <a:rPr lang="sr-Cyrl-RS" altLang="en-US"/>
              <a:t>критеријуме</a:t>
            </a:r>
            <a:r>
              <a:rPr lang="sr-Latn-RS" altLang="en-US"/>
              <a:t> </a:t>
            </a:r>
            <a:r>
              <a:rPr lang="sr-Cyrl-RS" altLang="en-US"/>
              <a:t>који</a:t>
            </a:r>
            <a:r>
              <a:rPr lang="sr-Latn-RS" altLang="en-US"/>
              <a:t> </a:t>
            </a:r>
            <a:r>
              <a:rPr lang="sr-Cyrl-RS" altLang="en-US"/>
              <a:t>за</a:t>
            </a:r>
            <a:r>
              <a:rPr lang="sr-Latn-RS" altLang="en-US"/>
              <a:t> </a:t>
            </a:r>
            <a:r>
              <a:rPr lang="sr-Cyrl-RS" altLang="en-US"/>
              <a:t>њих</a:t>
            </a:r>
            <a:r>
              <a:rPr lang="sr-Latn-RS" altLang="en-US"/>
              <a:t> </a:t>
            </a:r>
            <a:r>
              <a:rPr lang="sr-Cyrl-RS" altLang="en-US"/>
              <a:t>имају</a:t>
            </a:r>
            <a:r>
              <a:rPr lang="sr-Latn-RS" altLang="en-US"/>
              <a:t> </a:t>
            </a:r>
            <a:r>
              <a:rPr lang="sr-Cyrl-RS" altLang="en-US"/>
              <a:t>смисла</a:t>
            </a:r>
            <a:endParaRPr lang="sr-Latn-RS" altLang="en-US"/>
          </a:p>
          <a:p>
            <a:pPr eaLnBrk="1" hangingPunct="1">
              <a:buFont typeface="Arial" panose="020B0604020202020204" pitchFamily="34" charset="0"/>
              <a:buChar char="•"/>
            </a:pPr>
            <a:endParaRPr lang="sr-Cyrl-RS" altLang="en-US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RS" altLang="en-US"/>
              <a:t>Јачање</a:t>
            </a:r>
            <a:r>
              <a:rPr lang="sr-Latn-RS" altLang="en-US"/>
              <a:t> </a:t>
            </a:r>
            <a:r>
              <a:rPr lang="sr-Cyrl-RS" altLang="en-US"/>
              <a:t>осећаја</a:t>
            </a:r>
            <a:r>
              <a:rPr lang="sr-Latn-RS" altLang="en-US"/>
              <a:t> </a:t>
            </a:r>
            <a:r>
              <a:rPr lang="sr-Cyrl-RS" altLang="en-US"/>
              <a:t>одговорности</a:t>
            </a:r>
            <a:r>
              <a:rPr lang="sr-Latn-RS" altLang="en-US"/>
              <a:t> </a:t>
            </a:r>
            <a:r>
              <a:rPr lang="sr-Cyrl-RS" altLang="en-US"/>
              <a:t>према</a:t>
            </a:r>
            <a:r>
              <a:rPr lang="sr-Latn-RS" altLang="en-US"/>
              <a:t> </a:t>
            </a:r>
            <a:r>
              <a:rPr lang="sr-Cyrl-RS" altLang="en-US"/>
              <a:t>друштву</a:t>
            </a:r>
            <a:r>
              <a:rPr lang="sr-Latn-RS" altLang="en-US"/>
              <a:t> </a:t>
            </a:r>
            <a:r>
              <a:rPr lang="sr-Cyrl-RS" altLang="en-US"/>
              <a:t>у</a:t>
            </a:r>
            <a:r>
              <a:rPr lang="sr-Latn-RS" altLang="en-US"/>
              <a:t> </a:t>
            </a:r>
            <a:r>
              <a:rPr lang="sr-Cyrl-RS" altLang="en-US"/>
              <a:t>ширем</a:t>
            </a:r>
            <a:r>
              <a:rPr lang="sr-Latn-RS" altLang="en-US"/>
              <a:t> </a:t>
            </a:r>
            <a:r>
              <a:rPr lang="sr-Cyrl-RS" altLang="en-US"/>
              <a:t>смислу</a:t>
            </a:r>
            <a:endParaRPr lang="sr-Latn-RS" altLang="en-US"/>
          </a:p>
          <a:p>
            <a:pPr>
              <a:buFont typeface="Wingdings" panose="05000000000000000000" pitchFamily="2" charset="2"/>
              <a:buNone/>
            </a:pPr>
            <a:endParaRPr lang="en-US" altLang="en-US"/>
          </a:p>
        </p:txBody>
      </p:sp>
    </p:spTree>
  </p:cSld>
  <p:clrMapOvr>
    <a:masterClrMapping/>
  </p:clrMapOvr>
  <p:transition spd="slow" advTm="57038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2B986F39-CD0C-414C-85ED-9E15EECDF0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br>
              <a:rPr lang="en-US" altLang="en-US" sz="3200"/>
            </a:br>
            <a:r>
              <a:rPr lang="en-US" altLang="en-US" sz="3200" b="1"/>
              <a:t>ПСИХОПАТОЛОГИЈА АДОЛЕСЦЕНТНОГ ДОБА</a:t>
            </a:r>
            <a:br>
              <a:rPr lang="en-US" altLang="en-US" sz="3200" b="1"/>
            </a:br>
            <a:endParaRPr lang="en-US" altLang="en-US" sz="3200" b="1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06F3FB04-0CD0-45D8-B981-FEBA1CDE2C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Поремећаји идентитета</a:t>
            </a:r>
          </a:p>
          <a:p>
            <a:pPr eaLnBrk="1" hangingPunct="1"/>
            <a:r>
              <a:rPr lang="en-US" altLang="en-US"/>
              <a:t>Криза интимности,</a:t>
            </a:r>
          </a:p>
          <a:p>
            <a:pPr eaLnBrk="1" hangingPunct="1"/>
            <a:r>
              <a:rPr lang="en-US" altLang="en-US"/>
              <a:t>Криза зависности,</a:t>
            </a:r>
          </a:p>
          <a:p>
            <a:pPr eaLnBrk="1" hangingPunct="1"/>
            <a:r>
              <a:rPr lang="en-US" altLang="en-US"/>
              <a:t>Криза рада и сваралаштва,</a:t>
            </a:r>
          </a:p>
          <a:p>
            <a:pPr eaLnBrk="1" hangingPunct="1"/>
            <a:r>
              <a:rPr lang="en-US" altLang="en-US"/>
              <a:t>Криза одлучивања.</a:t>
            </a:r>
          </a:p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slow" advTm="5374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BA084872-0850-4CF3-98FE-02970FE076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Криза ауторитета</a:t>
            </a:r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id="{E4F41624-8EA4-453B-AB53-1AF41ED93F8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Околина чини (свесне или несвесне) баријере да га прихвати као одраслог</a:t>
            </a:r>
          </a:p>
          <a:p>
            <a:pPr eaLnBrk="1" hangingPunct="1"/>
            <a:r>
              <a:rPr lang="en-US" altLang="en-US"/>
              <a:t>Психосоцијалне претензије адолесцента наспрам носиоца норми и забрана</a:t>
            </a:r>
          </a:p>
          <a:p>
            <a:pPr eaLnBrk="1" hangingPunct="1"/>
            <a:r>
              <a:rPr lang="en-US" altLang="en-US"/>
              <a:t>Пасивни/активни отпор</a:t>
            </a:r>
          </a:p>
        </p:txBody>
      </p:sp>
    </p:spTree>
  </p:cSld>
  <p:clrMapOvr>
    <a:masterClrMapping/>
  </p:clrMapOvr>
  <p:transition spd="slow" advTm="83737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B2E30DF8-C199-48A4-97B0-9FE2BA5E0A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Криза или конфузија идентитета</a:t>
            </a:r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9267DC6D-8391-4539-BD0B-16668D917B3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Преиспитивање својих животних циљева и улога у практичној реалној средини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Ко сам ја? Зашто сам такав? Какав би требало да будем? Зашто се уопште живи?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Прати је анксиозност, збуњеност, агресија, осећање отуђености, усамљености, инфериорности...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Лака мета одређеним групама: навијачке, религионзне, друштвено - политичке</a:t>
            </a:r>
          </a:p>
        </p:txBody>
      </p:sp>
    </p:spTree>
  </p:cSld>
  <p:clrMapOvr>
    <a:masterClrMapping/>
  </p:clrMapOvr>
  <p:transition spd="slow" advTm="74892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6CA545A7-00E4-4E83-B95E-84671CB91C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/>
              <a:t>Развојно доба</a:t>
            </a:r>
            <a:endParaRPr lang="en-US" altLang="en-US"/>
          </a:p>
        </p:txBody>
      </p:sp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9EB40A58-A50B-40F3-AAF1-495FE1E60F3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 spd="slow" advTm="35735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9E0C913A-9EEB-4443-A263-73AB5B6275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Криза сексуалности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B987B-9CAA-4F25-B39E-A8EF50D41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Потреба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задовољењем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изразито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јаког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сексуалоног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нагона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Немогућност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реализације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социјалних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забрана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Манифестује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сексуалном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аскезом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пак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сексуалном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моралном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детериорацијом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адолесценцији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открива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сексуална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орјентација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Опасност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нежељених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трудноћа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полно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преносивих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болести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132342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B0FE668F-9506-4F8B-BBCB-3830A3AD083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altLang="en-US"/>
              <a:t>Поремећаји у развојном добу</a:t>
            </a:r>
            <a:endParaRPr lang="en-US" altLang="en-US"/>
          </a:p>
        </p:txBody>
      </p:sp>
      <p:sp>
        <p:nvSpPr>
          <p:cNvPr id="25603" name="Subtitle 3">
            <a:extLst>
              <a:ext uri="{FF2B5EF4-FFF2-40B4-BE49-F238E27FC236}">
                <a16:creationId xmlns:a16="http://schemas.microsoft.com/office/drawing/2014/main" id="{3D28FE55-5A93-43B7-9CC6-46658739C1F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 spd="slow" advTm="2634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7B8E5369-5627-4C87-AA7F-6F1E7D445D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65489DC8-7EDC-497F-9FB0-F16FAFC5392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RS" altLang="en-US"/>
              <a:t>Дечија психијахтрија</a:t>
            </a:r>
          </a:p>
          <a:p>
            <a:endParaRPr lang="sr-Cyrl-RS" altLang="en-US"/>
          </a:p>
          <a:p>
            <a:r>
              <a:rPr lang="sr-Cyrl-RS" altLang="en-US"/>
              <a:t>Поремећаји у адолесценцији</a:t>
            </a:r>
            <a:endParaRPr lang="en-US" altLang="en-US"/>
          </a:p>
        </p:txBody>
      </p:sp>
    </p:spTree>
  </p:cSld>
  <p:clrMapOvr>
    <a:masterClrMapping/>
  </p:clrMapOvr>
  <p:transition spd="slow" advTm="17285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143ACE11-36D5-4314-BBAE-F2AE22EA74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b="1"/>
              <a:t>ДЕЧИЈА ПСИХИЈАТРИЈА</a:t>
            </a:r>
            <a:br>
              <a:rPr lang="sr-Latn-CS" altLang="en-US" sz="3200" b="1"/>
            </a:br>
            <a:r>
              <a:rPr lang="sr-Latn-CS" altLang="en-US" sz="3200" b="1"/>
              <a:t> </a:t>
            </a:r>
            <a:r>
              <a:rPr lang="fr-FR" altLang="en-US" sz="3200"/>
              <a:t>MK</a:t>
            </a:r>
            <a:r>
              <a:rPr lang="en-US" altLang="en-US" sz="3200"/>
              <a:t>Б</a:t>
            </a:r>
            <a:r>
              <a:rPr lang="fr-FR" altLang="en-US" sz="3200"/>
              <a:t>-X (1992)</a:t>
            </a:r>
            <a:r>
              <a:rPr lang="sr-Latn-CS" altLang="en-US" sz="3200"/>
              <a:t> </a:t>
            </a:r>
            <a:endParaRPr lang="en-US" altLang="en-US" sz="3200"/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042EDF5D-A548-4CF7-B096-9146FE613A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altLang="en-US" sz="2800"/>
              <a:t>F80-F89</a:t>
            </a:r>
            <a:r>
              <a:rPr lang="en-US" altLang="en-US" sz="2800" b="1"/>
              <a:t> </a:t>
            </a:r>
            <a:r>
              <a:rPr lang="en-US" altLang="en-US" sz="2800"/>
              <a:t>ПОРЕМЕЋАЈИ ПСИХИЧКОГ РАЗВОЈА</a:t>
            </a:r>
          </a:p>
          <a:p>
            <a:pPr eaLnBrk="1" hangingPunct="1">
              <a:lnSpc>
                <a:spcPct val="90000"/>
              </a:lnSpc>
            </a:pPr>
            <a:r>
              <a:rPr lang="fr-FR" altLang="en-US" sz="2800"/>
              <a:t>F 80 </a:t>
            </a:r>
            <a:r>
              <a:rPr lang="ru-RU" altLang="en-US" sz="2800"/>
              <a:t>Специфични развојни поремећаји говора и језика</a:t>
            </a:r>
          </a:p>
          <a:p>
            <a:pPr eaLnBrk="1" hangingPunct="1">
              <a:lnSpc>
                <a:spcPct val="90000"/>
              </a:lnSpc>
            </a:pPr>
            <a:r>
              <a:rPr lang="fr-FR" altLang="en-US" sz="2800"/>
              <a:t>F 81 </a:t>
            </a:r>
            <a:r>
              <a:rPr lang="ru-RU" altLang="en-US" sz="2800"/>
              <a:t>Специфични развојни поремећаји школских вештина</a:t>
            </a:r>
            <a:endParaRPr lang="en-US" altLang="en-US" sz="2800"/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F 82 </a:t>
            </a:r>
            <a:r>
              <a:rPr lang="ru-RU" altLang="en-US" sz="2800"/>
              <a:t>Специфични развојни поремећаји моторне функције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F 83 Мешовити специфични развојни поремећаји</a:t>
            </a:r>
          </a:p>
        </p:txBody>
      </p:sp>
    </p:spTree>
  </p:cSld>
  <p:clrMapOvr>
    <a:masterClrMapping/>
  </p:clrMapOvr>
  <p:transition spd="slow" advTm="28315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AB97EDA5-B9AA-4E61-B79C-CEF8162433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b="1"/>
              <a:t>ДЕЧИЈА ПСИХИЈАТРИЈА</a:t>
            </a:r>
            <a:br>
              <a:rPr lang="sr-Latn-CS" altLang="en-US" sz="3200" b="1"/>
            </a:br>
            <a:r>
              <a:rPr lang="sr-Latn-CS" altLang="en-US" sz="3200" b="1"/>
              <a:t> </a:t>
            </a:r>
            <a:r>
              <a:rPr lang="fr-FR" altLang="en-US" sz="3200"/>
              <a:t>MK</a:t>
            </a:r>
            <a:r>
              <a:rPr lang="en-US" altLang="en-US" sz="3200"/>
              <a:t>Б</a:t>
            </a:r>
            <a:r>
              <a:rPr lang="fr-FR" altLang="en-US" sz="3200"/>
              <a:t>-X (1992)</a:t>
            </a:r>
            <a:r>
              <a:rPr lang="sr-Latn-CS" altLang="en-US" sz="3200"/>
              <a:t> </a:t>
            </a:r>
            <a:endParaRPr lang="en-US" altLang="en-US" sz="4000"/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472B39B7-4CEF-4489-976A-2E9662892A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/>
              <a:t>F 84 Первазивни развојни пормећаји</a:t>
            </a:r>
          </a:p>
          <a:p>
            <a:pPr eaLnBrk="1" hangingPunct="1"/>
            <a:r>
              <a:rPr lang="en-US" altLang="en-US" sz="2400"/>
              <a:t>F 84.0 Дечији аутизам</a:t>
            </a:r>
          </a:p>
          <a:p>
            <a:pPr eaLnBrk="1" hangingPunct="1"/>
            <a:r>
              <a:rPr lang="en-US" altLang="en-US" sz="2400"/>
              <a:t>F 84.1 Атипични аутизам</a:t>
            </a:r>
          </a:p>
          <a:p>
            <a:pPr eaLnBrk="1" hangingPunct="1"/>
            <a:r>
              <a:rPr lang="en-US" altLang="en-US" sz="2400"/>
              <a:t>F 84.2 Реттов синдром</a:t>
            </a:r>
          </a:p>
          <a:p>
            <a:pPr eaLnBrk="1" hangingPunct="1"/>
            <a:r>
              <a:rPr lang="en-US" altLang="en-US" sz="2400"/>
              <a:t>F 84.3 Други дезинтегративни поремећај детињства</a:t>
            </a:r>
          </a:p>
          <a:p>
            <a:pPr eaLnBrk="1" hangingPunct="1"/>
            <a:r>
              <a:rPr lang="en-US" altLang="en-US" sz="2400"/>
              <a:t>F 84.4 Хиперкинетички пормећај удружен са мент. ретардацијом и стереотипним окретима</a:t>
            </a:r>
          </a:p>
          <a:p>
            <a:pPr eaLnBrk="1" hangingPunct="1"/>
            <a:r>
              <a:rPr lang="en-US" altLang="en-US" sz="2400"/>
              <a:t>F 84.5 Аспергеров синдром</a:t>
            </a:r>
          </a:p>
        </p:txBody>
      </p:sp>
    </p:spTree>
  </p:cSld>
  <p:clrMapOvr>
    <a:masterClrMapping/>
  </p:clrMapOvr>
  <p:transition spd="slow" advTm="10784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47244FE0-BFA9-409D-92EF-95D84092D4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ДЕЧИЈА ПСИХИЈАТРИЈА</a:t>
            </a:r>
            <a:br>
              <a:rPr lang="sr-Latn-CS" altLang="en-US" sz="3200" b="1"/>
            </a:br>
            <a:r>
              <a:rPr lang="sr-Latn-CS" altLang="en-US" sz="3200" b="1"/>
              <a:t> </a:t>
            </a:r>
            <a:r>
              <a:rPr lang="fr-FR" altLang="en-US" sz="3200"/>
              <a:t>MK</a:t>
            </a:r>
            <a:r>
              <a:rPr lang="en-US" altLang="en-US" sz="3200"/>
              <a:t>Б</a:t>
            </a:r>
            <a:r>
              <a:rPr lang="fr-FR" altLang="en-US" sz="3200"/>
              <a:t>-X (1992)</a:t>
            </a:r>
            <a:r>
              <a:rPr lang="sr-Latn-CS" altLang="en-US" sz="3200"/>
              <a:t> </a:t>
            </a:r>
            <a:endParaRPr lang="en-US" altLang="en-US" sz="3200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488BCA83-EF84-4211-8197-95152775D1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000"/>
              <a:t>F 90-Ф98 </a:t>
            </a:r>
            <a:r>
              <a:rPr lang="en-US" altLang="en-US" sz="2000" b="1"/>
              <a:t>ПОРЕМЕЋАЈИ ПОНАШАЊА И ЕМОЦИЈА СА ПОЧЕТКОМ ОБИЧНО У ДЕТИЊСТВУ И АДОЛЕСЦЕНЦИЈИ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br>
              <a:rPr lang="en-US" altLang="en-US" sz="2000"/>
            </a:br>
            <a:r>
              <a:rPr lang="en-US" altLang="en-US" sz="2000"/>
              <a:t>F 90 Хиперкинетички поремећај</a:t>
            </a:r>
            <a:br>
              <a:rPr lang="en-US" altLang="en-US" sz="2000"/>
            </a:br>
            <a:r>
              <a:rPr lang="en-US" altLang="en-US" sz="2000"/>
              <a:t>F 91 Поремећаји понашања</a:t>
            </a:r>
            <a:br>
              <a:rPr lang="en-US" altLang="en-US" sz="2000"/>
            </a:br>
            <a:r>
              <a:rPr lang="en-US" altLang="en-US" sz="2000"/>
              <a:t>F 92 Мешовити пормећаји понашања и емоција</a:t>
            </a:r>
            <a:br>
              <a:rPr lang="en-US" altLang="en-US" sz="2000"/>
            </a:br>
            <a:r>
              <a:rPr lang="en-US" altLang="en-US" sz="2000"/>
              <a:t>F 93 Емоционални пормећаји са почетком специфичним за детињство</a:t>
            </a:r>
            <a:br>
              <a:rPr lang="en-US" altLang="en-US" sz="2000"/>
            </a:br>
            <a:r>
              <a:rPr lang="en-US" altLang="en-US" sz="2000"/>
              <a:t>F 94 Поремећаји социјалног функционисања са почетком специфичним за детињство и адолесценцију</a:t>
            </a:r>
            <a:br>
              <a:rPr lang="en-US" altLang="en-US" sz="2000"/>
            </a:br>
            <a:r>
              <a:rPr lang="en-US" altLang="en-US" sz="2000"/>
              <a:t>F 95 Тик поремећаји</a:t>
            </a:r>
            <a:br>
              <a:rPr lang="en-US" altLang="en-US" sz="2000"/>
            </a:br>
            <a:r>
              <a:rPr lang="en-US" altLang="en-US" sz="2000"/>
              <a:t>F 98 Други поремећаји понашања и емоционални поремећаји са почетком обично у детињству и адолесценцији (неорганска енуреза, неорганска енкопреза, поремећаји исхране у детињству и адолесценцији, муцање итд.)</a:t>
            </a:r>
          </a:p>
        </p:txBody>
      </p:sp>
    </p:spTree>
  </p:cSld>
  <p:clrMapOvr>
    <a:masterClrMapping/>
  </p:clrMapOvr>
  <p:transition spd="slow" advTm="14452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>
            <a:extLst>
              <a:ext uri="{FF2B5EF4-FFF2-40B4-BE49-F238E27FC236}">
                <a16:creationId xmlns:a16="http://schemas.microsoft.com/office/drawing/2014/main" id="{F858C552-A624-474C-9772-0E3CB1349DE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R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АДОЛЕСЦЕНТНА ПСИХИЈАТРИЈА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23" name="Rectangle 5">
            <a:extLst>
              <a:ext uri="{FF2B5EF4-FFF2-40B4-BE49-F238E27FC236}">
                <a16:creationId xmlns:a16="http://schemas.microsoft.com/office/drawing/2014/main" id="{31FE23B6-A699-4326-9268-D41DC8DF1AA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slow" advTm="2912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8331F66C-C237-44C6-AFD4-C426A9781A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</a:t>
            </a:r>
            <a:r>
              <a:rPr lang="sr-Cyrl-RS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ПАТОЛОГИЈА АДОЛЕСЦЕНТНОГ ДОБА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9D0D1D3E-B06A-41F6-A341-6AFECF5B17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Адолесцентна криза </a:t>
            </a:r>
          </a:p>
          <a:p>
            <a:pPr eaLnBrk="1" hangingPunct="1"/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Афективни поремећаји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депресија, манија)</a:t>
            </a:r>
          </a:p>
          <a:p>
            <a:pPr eaLnBrk="1" hangingPunct="1"/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Епилепсија</a:t>
            </a:r>
          </a:p>
          <a:p>
            <a:pPr eaLnBrk="1" hangingPunct="1"/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 исхране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(anorexija, bulimija)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 понашања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крађе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рекетирање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клађење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коцкање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Злостављање и занемаривање</a:t>
            </a:r>
          </a:p>
          <a:p>
            <a:pPr eaLnBrk="1" hangingPunct="1"/>
            <a:r>
              <a:rPr lang="ru-RU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ПУШЕЊЕ, АЛОКОХОЛИЗАМ, ЗЛОУПОТРЕБА ПСИХОАКТИВНИХ СУПСТАНЦИ </a:t>
            </a:r>
          </a:p>
          <a:p>
            <a:pPr eaLnBrk="1" hangingPunct="1"/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Полно преносиве болести</a:t>
            </a:r>
          </a:p>
          <a:p>
            <a:pPr eaLnBrk="1" hangingPunct="1"/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41062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6">
            <a:extLst>
              <a:ext uri="{FF2B5EF4-FFF2-40B4-BE49-F238E27FC236}">
                <a16:creationId xmlns:a16="http://schemas.microsoft.com/office/drawing/2014/main" id="{F8738D25-9F9A-44AE-8850-5E98BE3B5D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br>
              <a:rPr lang="en-US" altLang="en-US" sz="4000" i="1"/>
            </a:br>
            <a:r>
              <a:rPr lang="en-US" altLang="en-US" sz="3600" i="1"/>
              <a:t>ANOREXIA NERVOSA</a:t>
            </a:r>
            <a:r>
              <a:rPr lang="en-US" altLang="en-US" sz="3600" b="1"/>
              <a:t> </a:t>
            </a:r>
            <a:br>
              <a:rPr lang="en-US" altLang="en-US" sz="3600" b="1"/>
            </a:br>
            <a:r>
              <a:rPr lang="en-US" altLang="en-US" sz="3600"/>
              <a:t>(МЕНТАЛНА АНОРЕКСИЈА)</a:t>
            </a:r>
            <a:br>
              <a:rPr lang="en-US" altLang="en-US" sz="3600"/>
            </a:br>
            <a:endParaRPr lang="en-GB" altLang="en-US" sz="3600"/>
          </a:p>
        </p:txBody>
      </p:sp>
      <p:sp>
        <p:nvSpPr>
          <p:cNvPr id="32771" name="Content Placeholder 7">
            <a:extLst>
              <a:ext uri="{FF2B5EF4-FFF2-40B4-BE49-F238E27FC236}">
                <a16:creationId xmlns:a16="http://schemas.microsoft.com/office/drawing/2014/main" id="{946D6596-0006-422F-B88A-EC06A419FA6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Anorexia≠губитак апетита</a:t>
            </a:r>
            <a:endParaRPr lang="en-GB" altLang="en-US"/>
          </a:p>
        </p:txBody>
      </p:sp>
      <p:pic>
        <p:nvPicPr>
          <p:cNvPr id="32772" name="Picture 3" descr="C:\Users\Dragana\Pictures\anorexia flaster.jpg">
            <a:extLst>
              <a:ext uri="{FF2B5EF4-FFF2-40B4-BE49-F238E27FC236}">
                <a16:creationId xmlns:a16="http://schemas.microsoft.com/office/drawing/2014/main" id="{5D3A5761-ABC1-4831-86C2-3E4F6F6D8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463" y="2717800"/>
            <a:ext cx="4084637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725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C49C579D-50C4-43E5-ACF9-23B7475AD6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BULIMIA</a:t>
            </a:r>
            <a:r>
              <a:rPr lang="en-US" altLang="en-US" b="1" i="1"/>
              <a:t> NERVOSA</a:t>
            </a:r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8D0D4BC3-3EDA-4838-89C5-3A8F69BEAD3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2400" dirty="0"/>
              <a:t>Рекурентне епизоде прекомерног узимања хране- узимање огромних количина хране за кратак период времена са осећајем да се овакво понашање не може контролисати или зауставити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sz="1800" dirty="0"/>
          </a:p>
        </p:txBody>
      </p:sp>
      <p:pic>
        <p:nvPicPr>
          <p:cNvPr id="33796" name="Picture 5" descr="bulimija">
            <a:extLst>
              <a:ext uri="{FF2B5EF4-FFF2-40B4-BE49-F238E27FC236}">
                <a16:creationId xmlns:a16="http://schemas.microsoft.com/office/drawing/2014/main" id="{3D94AEC0-4CDD-4A43-8E0A-0D5734C80C3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61088" y="2782888"/>
            <a:ext cx="1447800" cy="2159000"/>
          </a:xfrm>
          <a:noFill/>
        </p:spPr>
      </p:pic>
    </p:spTree>
  </p:cSld>
  <p:clrMapOvr>
    <a:masterClrMapping/>
  </p:clrMapOvr>
  <p:transition spd="slow" advTm="2657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D6698069-27D4-4140-B60A-F42E875604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41B75562-105E-4B5C-ABBC-D12B0A9026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/>
              <a:t>Пубертет је време када дете гради своју личност, ствара неке своје идеале и наравно има своје идоле и узоре.</a:t>
            </a:r>
          </a:p>
          <a:p>
            <a:pPr marL="0" indent="0" algn="r" eaLnBrk="1" hangingPunct="1">
              <a:buFont typeface="Wingdings" panose="05000000000000000000" pitchFamily="2" charset="2"/>
              <a:buNone/>
              <a:defRPr/>
            </a:pPr>
            <a:r>
              <a:rPr lang="sr-Latn-RS" i="1" dirty="0">
                <a:solidFill>
                  <a:schemeClr val="accent1"/>
                </a:solidFill>
              </a:rPr>
              <a:t>A.M. 15,5 </a:t>
            </a:r>
            <a:r>
              <a:rPr lang="sr-Cyrl-RS" i="1" dirty="0">
                <a:solidFill>
                  <a:schemeClr val="accent1"/>
                </a:solidFill>
              </a:rPr>
              <a:t>година</a:t>
            </a:r>
            <a:endParaRPr lang="sr-Latn-RS" i="1" dirty="0">
              <a:solidFill>
                <a:schemeClr val="accent1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slow" advTm="51372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3BCB2E17-8163-443B-A072-4229613FD0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238F39D4-B924-4234-AA01-965B75EE7D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sr-Latn-CS" altLang="en-US">
              <a:latin typeface="Wingdings" panose="05000000000000000000" pitchFamily="2" charset="2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sr-Latn-CS" altLang="en-US">
                <a:latin typeface="Wingdings" panose="05000000000000000000" pitchFamily="2" charset="2"/>
              </a:rPr>
              <a:t>"Pribliava se kraj sveta jer su mladi neozbiljni; deca vie ne sluaju svoje roditelje."</a:t>
            </a:r>
            <a:endParaRPr lang="en-US" altLang="en-US">
              <a:latin typeface="Wingdings" panose="05000000000000000000" pitchFamily="2" charset="2"/>
            </a:endParaRPr>
          </a:p>
        </p:txBody>
      </p:sp>
    </p:spTree>
  </p:cSld>
  <p:clrMapOvr>
    <a:masterClrMapping/>
  </p:clrMapOvr>
  <p:transition advTm="23722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20BD9C0E-A751-4E47-9D06-65D61A7DB2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C66B014E-66D4-4EF6-BBD1-991BB0E4BF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endParaRPr lang="sr-Latn-CS" altLang="en-US" sz="400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sr-Latn-CS" altLang="en-US" sz="4000"/>
              <a:t>"</a:t>
            </a:r>
            <a:r>
              <a:rPr lang="ru-RU" altLang="en-US" sz="4000"/>
              <a:t>Приближава се крај света јер су млади неозбиљни; деца више не слушају своје родитеље</a:t>
            </a:r>
            <a:r>
              <a:rPr lang="sr-Latn-CS" altLang="en-US" sz="4000"/>
              <a:t>“</a:t>
            </a:r>
            <a:endParaRPr lang="en-US" altLang="en-US" sz="4000"/>
          </a:p>
          <a:p>
            <a:pPr algn="r" eaLnBrk="1" hangingPunct="1">
              <a:buFont typeface="Wingdings" panose="05000000000000000000" pitchFamily="2" charset="2"/>
              <a:buNone/>
            </a:pPr>
            <a:r>
              <a:rPr lang="sr-Latn-CS" altLang="en-US" sz="4000" i="1"/>
              <a:t>			</a:t>
            </a:r>
            <a:r>
              <a:rPr lang="en-US" altLang="en-US" sz="2800" i="1"/>
              <a:t>Египатски хијероглиф</a:t>
            </a:r>
          </a:p>
        </p:txBody>
      </p:sp>
    </p:spTree>
  </p:cSld>
  <p:clrMapOvr>
    <a:masterClrMapping/>
  </p:clrMapOvr>
  <p:transition advTm="63168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5FB76459-9F58-463A-880D-6AF0512D30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altLang="en-US" sz="4000" b="1"/>
              <a:t>РАЗВОЈ У АДОЛЕСЦЕНЦИЈИ</a:t>
            </a:r>
            <a:endParaRPr lang="en-US" altLang="en-US" sz="4000" b="1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2A76C44D-DE52-4644-B7C6-B41518C2113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solidFill>
                  <a:srgbClr val="00B050"/>
                </a:solidFill>
              </a:rPr>
              <a:t>Биолошки развој</a:t>
            </a:r>
          </a:p>
          <a:p>
            <a:pPr algn="r" eaLnBrk="1" hangingPunct="1">
              <a:buFont typeface="Wingdings" panose="05000000000000000000" pitchFamily="2" charset="2"/>
              <a:buNone/>
            </a:pPr>
            <a:r>
              <a:rPr lang="en-US" altLang="en-US"/>
              <a:t>Физички развој</a:t>
            </a:r>
          </a:p>
          <a:p>
            <a:pPr algn="r" eaLnBrk="1" hangingPunct="1">
              <a:buFont typeface="Wingdings" panose="05000000000000000000" pitchFamily="2" charset="2"/>
              <a:buNone/>
            </a:pPr>
            <a:r>
              <a:rPr lang="en-US" altLang="en-US"/>
              <a:t>Полно сазревањ</a:t>
            </a:r>
            <a:r>
              <a:rPr lang="sr-Cyrl-RS" altLang="en-US"/>
              <a:t>е</a:t>
            </a:r>
          </a:p>
          <a:p>
            <a:pPr algn="r" eaLnBrk="1" hangingPunct="1">
              <a:buFont typeface="Wingdings" panose="05000000000000000000" pitchFamily="2" charset="2"/>
              <a:buNone/>
            </a:pPr>
            <a:endParaRPr lang="sr-Cyrl-RS" altLang="en-US"/>
          </a:p>
          <a:p>
            <a:pPr eaLnBrk="1" hangingPunct="1"/>
            <a:r>
              <a:rPr lang="sr-Cyrl-RS" altLang="en-US" b="1">
                <a:solidFill>
                  <a:srgbClr val="FF3399"/>
                </a:solidFill>
              </a:rPr>
              <a:t>Психолошки развој</a:t>
            </a:r>
            <a:endParaRPr lang="sr-Latn-CS" altLang="en-US" b="1">
              <a:solidFill>
                <a:srgbClr val="FF3399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/>
          </a:p>
        </p:txBody>
      </p:sp>
    </p:spTree>
  </p:cSld>
  <p:clrMapOvr>
    <a:masterClrMapping/>
  </p:clrMapOvr>
  <p:transition spd="slow" advTm="5843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9E6DE75D-C7D5-487A-81E1-8084C96FD3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altLang="en-US" sz="4000" b="1"/>
              <a:t>РАЗВОЈ У АДОЛЕСЦЕНЦИЈИ</a:t>
            </a:r>
            <a:endParaRPr lang="en-US" altLang="en-US" sz="4000" b="1"/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68310DFD-7B02-4586-83A6-FFFE32EBF9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RS" sz="2800" b="1" dirty="0">
                <a:solidFill>
                  <a:srgbClr val="FF3399"/>
                </a:solidFill>
              </a:rPr>
              <a:t>Психолошки развој</a:t>
            </a:r>
            <a:endParaRPr lang="sr-Latn-CS" sz="2800" b="1" dirty="0">
              <a:solidFill>
                <a:srgbClr val="FF3399"/>
              </a:solidFill>
            </a:endParaRPr>
          </a:p>
          <a:p>
            <a:pPr eaLnBrk="1" hangingPunct="1">
              <a:defRPr/>
            </a:pPr>
            <a:r>
              <a:rPr lang="sr-Cyrl-RS" sz="2800" u="sng" dirty="0"/>
              <a:t>Рана адолесценција</a:t>
            </a:r>
            <a:r>
              <a:rPr lang="sr-Cyrl-RS" sz="2800" dirty="0"/>
              <a:t>	</a:t>
            </a:r>
            <a:r>
              <a:rPr lang="fr-FR" sz="2800" dirty="0"/>
              <a:t>12 - 15.</a:t>
            </a:r>
            <a:r>
              <a:rPr lang="sr-Cyrl-RS" sz="2800" dirty="0"/>
              <a:t>г.</a:t>
            </a:r>
            <a:r>
              <a:rPr lang="en-US" sz="2800" dirty="0"/>
              <a:t> </a:t>
            </a:r>
            <a:endParaRPr lang="sr-Latn-CS" sz="2800" dirty="0"/>
          </a:p>
          <a:p>
            <a:pPr eaLnBrk="1" hangingPunct="1">
              <a:defRPr/>
            </a:pPr>
            <a:r>
              <a:rPr lang="sr-Cyrl-RS" sz="2800" u="sng" dirty="0"/>
              <a:t>Права адолесценција</a:t>
            </a:r>
            <a:r>
              <a:rPr lang="sr-Cyrl-RS" sz="2800" dirty="0"/>
              <a:t>	</a:t>
            </a:r>
            <a:r>
              <a:rPr lang="fr-FR" sz="2800" dirty="0"/>
              <a:t>15 - 18.</a:t>
            </a:r>
            <a:r>
              <a:rPr lang="sr-Cyrl-RS" sz="2800" dirty="0"/>
              <a:t>г.</a:t>
            </a:r>
            <a:r>
              <a:rPr lang="en-US" sz="2800" dirty="0"/>
              <a:t> </a:t>
            </a:r>
          </a:p>
          <a:p>
            <a:pPr eaLnBrk="1" hangingPunct="1">
              <a:defRPr/>
            </a:pPr>
            <a:r>
              <a:rPr lang="sr-Cyrl-RS" sz="2800" dirty="0"/>
              <a:t>Циљ</a:t>
            </a:r>
            <a:r>
              <a:rPr lang="fr-FR" sz="2800" dirty="0"/>
              <a:t>: </a:t>
            </a:r>
            <a:r>
              <a:rPr lang="sr-Cyrl-R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Достизање полног идентитета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sr-Cyrl-RS" sz="2800" u="sng" dirty="0"/>
              <a:t>Касна адолесценција</a:t>
            </a:r>
            <a:r>
              <a:rPr lang="sr-Cyrl-RS" sz="2800" dirty="0"/>
              <a:t>	</a:t>
            </a:r>
            <a:r>
              <a:rPr lang="fr-FR" sz="2800" dirty="0"/>
              <a:t>18 - 26.</a:t>
            </a:r>
            <a:r>
              <a:rPr lang="sr-Cyrl-RS" sz="2800" dirty="0"/>
              <a:t>г.</a:t>
            </a:r>
            <a:r>
              <a:rPr lang="en-US" sz="2800" dirty="0"/>
              <a:t> </a:t>
            </a:r>
          </a:p>
          <a:p>
            <a:pPr eaLnBrk="1" hangingPunct="1">
              <a:defRPr/>
            </a:pPr>
            <a:r>
              <a:rPr lang="sr-Cyrl-RS" sz="2800" dirty="0"/>
              <a:t>Циљ</a:t>
            </a:r>
            <a:r>
              <a:rPr lang="fr-FR" sz="2800" dirty="0"/>
              <a:t>: </a:t>
            </a:r>
            <a:r>
              <a:rPr lang="sr-Cyrl-R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Формирање пуног идентитета</a:t>
            </a:r>
            <a:endParaRPr lang="fr-F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71600" lvl="3" indent="0" eaLnBrk="1" hangingPunct="1">
              <a:buFont typeface="Wingdings" panose="05000000000000000000" pitchFamily="2" charset="2"/>
              <a:buNone/>
              <a:defRPr/>
            </a:pPr>
            <a:r>
              <a:rPr lang="sr-Cyrl-R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Развој друштвених и моралних норми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>
              <a:defRPr/>
            </a:pPr>
            <a:endParaRPr lang="en-US" sz="2800" dirty="0"/>
          </a:p>
        </p:txBody>
      </p:sp>
    </p:spTree>
  </p:cSld>
  <p:clrMapOvr>
    <a:masterClrMapping/>
  </p:clrMapOvr>
  <p:transition spd="slow" advTm="14583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04A54-110D-4927-A8BB-71F45D63A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/>
              <a:t>Развојне</a:t>
            </a:r>
            <a:r>
              <a:rPr lang="sr-Latn-RS" b="1" dirty="0"/>
              <a:t> </a:t>
            </a:r>
            <a:r>
              <a:rPr lang="sr-Cyrl-RS" b="1" dirty="0"/>
              <a:t>карактеристике</a:t>
            </a:r>
            <a:r>
              <a:rPr lang="sr-Latn-RS" b="1" dirty="0"/>
              <a:t> </a:t>
            </a:r>
            <a:r>
              <a:rPr lang="sr-Cyrl-RS" b="1" dirty="0"/>
              <a:t>адолесцената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6298F-8CD5-421F-88F4-38D3092C18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/>
              <a:t>Физичке</a:t>
            </a:r>
            <a:endParaRPr lang="sr-Latn-R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/>
              <a:t>Когнитивно </a:t>
            </a:r>
            <a:r>
              <a:rPr lang="sr-Latn-RS" dirty="0"/>
              <a:t>-</a:t>
            </a:r>
            <a:r>
              <a:rPr lang="sr-Cyrl-RS" dirty="0"/>
              <a:t> интелектуалне</a:t>
            </a:r>
            <a:endParaRPr lang="sr-Latn-R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/>
              <a:t>Емоционалне</a:t>
            </a:r>
            <a:endParaRPr lang="sr-Latn-R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/>
              <a:t>Социјалне </a:t>
            </a:r>
            <a:r>
              <a:rPr lang="sr-Latn-RS" dirty="0"/>
              <a:t>-</a:t>
            </a:r>
            <a:r>
              <a:rPr lang="sr-Cyrl-RS" dirty="0"/>
              <a:t> интерперсоналне</a:t>
            </a:r>
            <a:endParaRPr lang="sr-Latn-R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/>
              <a:t>Моралне</a:t>
            </a:r>
            <a:endParaRPr lang="sr-Latn-RS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sr-Latn-RS" dirty="0"/>
          </a:p>
        </p:txBody>
      </p:sp>
    </p:spTree>
  </p:cSld>
  <p:clrMapOvr>
    <a:masterClrMapping/>
  </p:clrMapOvr>
  <p:transition spd="slow" advTm="15563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EAF316DD-9060-429A-A9D2-C60EB3AAF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Физички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развој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00E8F0E5-1378-4A79-BEC5-1EE43D86148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Секундарне </a:t>
            </a:r>
            <a:r>
              <a:rPr lang="en-US" altLang="en-US" u="sng"/>
              <a:t>полне карактеристике</a:t>
            </a:r>
          </a:p>
          <a:p>
            <a:pPr eaLnBrk="1" hangingPunct="1"/>
            <a:r>
              <a:rPr lang="en-US" altLang="en-US"/>
              <a:t>Нагли раст</a:t>
            </a:r>
            <a:r>
              <a:rPr lang="sr-Cyrl-RS" altLang="en-US"/>
              <a:t>, некада </a:t>
            </a:r>
            <a:r>
              <a:rPr lang="en-US" altLang="en-US"/>
              <a:t>праћен незграпношћу </a:t>
            </a:r>
          </a:p>
          <a:p>
            <a:pPr eaLnBrk="1" hangingPunct="1"/>
            <a:r>
              <a:rPr lang="en-US" altLang="en-US"/>
              <a:t>Флуктуације између хиперактивности и летаргије</a:t>
            </a:r>
          </a:p>
          <a:p>
            <a:pPr eaLnBrk="1" hangingPunct="1"/>
            <a:r>
              <a:rPr lang="en-US" altLang="en-US"/>
              <a:t>Потреба за физичком активношћу</a:t>
            </a:r>
          </a:p>
        </p:txBody>
      </p:sp>
    </p:spTree>
  </p:cSld>
  <p:clrMapOvr>
    <a:masterClrMapping/>
  </p:clrMapOvr>
  <p:transition spd="slow" advTm="69344"/>
</p:sld>
</file>

<file path=ppt/theme/theme1.xml><?xml version="1.0" encoding="utf-8"?>
<a:theme xmlns:a="http://schemas.openxmlformats.org/drawingml/2006/main" name="Default Design">
  <a:themeElements>
    <a:clrScheme name="Default Design 16">
      <a:dk1>
        <a:srgbClr val="000000"/>
      </a:dk1>
      <a:lt1>
        <a:srgbClr val="FFFFFF"/>
      </a:lt1>
      <a:dk2>
        <a:srgbClr val="000099"/>
      </a:dk2>
      <a:lt2>
        <a:srgbClr val="808080"/>
      </a:lt2>
      <a:accent1>
        <a:srgbClr val="4F70B1"/>
      </a:accent1>
      <a:accent2>
        <a:srgbClr val="8BA5CE"/>
      </a:accent2>
      <a:accent3>
        <a:srgbClr val="FFFFFF"/>
      </a:accent3>
      <a:accent4>
        <a:srgbClr val="000000"/>
      </a:accent4>
      <a:accent5>
        <a:srgbClr val="B2BBD5"/>
      </a:accent5>
      <a:accent6>
        <a:srgbClr val="7D95BA"/>
      </a:accent6>
      <a:hlink>
        <a:srgbClr val="FB6346"/>
      </a:hlink>
      <a:folHlink>
        <a:srgbClr val="FB9F86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B6346"/>
        </a:accent1>
        <a:accent2>
          <a:srgbClr val="FB9F86"/>
        </a:accent2>
        <a:accent3>
          <a:srgbClr val="FFFFFF"/>
        </a:accent3>
        <a:accent4>
          <a:srgbClr val="000000"/>
        </a:accent4>
        <a:accent5>
          <a:srgbClr val="FDB7B0"/>
        </a:accent5>
        <a:accent6>
          <a:srgbClr val="E3907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B6346"/>
        </a:accent1>
        <a:accent2>
          <a:srgbClr val="FB9F86"/>
        </a:accent2>
        <a:accent3>
          <a:srgbClr val="FFFFFF"/>
        </a:accent3>
        <a:accent4>
          <a:srgbClr val="000000"/>
        </a:accent4>
        <a:accent5>
          <a:srgbClr val="FDB7B0"/>
        </a:accent5>
        <a:accent6>
          <a:srgbClr val="E39079"/>
        </a:accent6>
        <a:hlink>
          <a:srgbClr val="FF3300"/>
        </a:hlink>
        <a:folHlink>
          <a:srgbClr val="FF52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4F70B1"/>
        </a:accent1>
        <a:accent2>
          <a:srgbClr val="8BA5CE"/>
        </a:accent2>
        <a:accent3>
          <a:srgbClr val="FFFFFF"/>
        </a:accent3>
        <a:accent4>
          <a:srgbClr val="000000"/>
        </a:accent4>
        <a:accent5>
          <a:srgbClr val="B2BBD5"/>
        </a:accent5>
        <a:accent6>
          <a:srgbClr val="7D95BA"/>
        </a:accent6>
        <a:hlink>
          <a:srgbClr val="FB6346"/>
        </a:hlink>
        <a:folHlink>
          <a:srgbClr val="FB9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99"/>
        </a:dk2>
        <a:lt2>
          <a:srgbClr val="808080"/>
        </a:lt2>
        <a:accent1>
          <a:srgbClr val="4F70B1"/>
        </a:accent1>
        <a:accent2>
          <a:srgbClr val="8BA5CE"/>
        </a:accent2>
        <a:accent3>
          <a:srgbClr val="FFFFFF"/>
        </a:accent3>
        <a:accent4>
          <a:srgbClr val="000000"/>
        </a:accent4>
        <a:accent5>
          <a:srgbClr val="B2BBD5"/>
        </a:accent5>
        <a:accent6>
          <a:srgbClr val="7D95BA"/>
        </a:accent6>
        <a:hlink>
          <a:srgbClr val="FB6346"/>
        </a:hlink>
        <a:folHlink>
          <a:srgbClr val="FB9F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848</Words>
  <Application>Microsoft Office PowerPoint</Application>
  <PresentationFormat>On-screen Show (4:3)</PresentationFormat>
  <Paragraphs>122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Times New Roman</vt:lpstr>
      <vt:lpstr>Wingdings</vt:lpstr>
      <vt:lpstr>Default Design</vt:lpstr>
      <vt:lpstr>     ПСИХОЛОГИЈА РАЗВОЈНОГ ДОБА  Проф. Драгана Игњатовић Ристић, психијатар </vt:lpstr>
      <vt:lpstr>Развојно доба</vt:lpstr>
      <vt:lpstr>PowerPoint Presentation</vt:lpstr>
      <vt:lpstr>PowerPoint Presentation</vt:lpstr>
      <vt:lpstr>PowerPoint Presentation</vt:lpstr>
      <vt:lpstr>РАЗВОЈ У АДОЛЕСЦЕНЦИЈИ</vt:lpstr>
      <vt:lpstr>РАЗВОЈ У АДОЛЕСЦЕНЦИЈИ</vt:lpstr>
      <vt:lpstr>Развојне карактеристике адолесцената</vt:lpstr>
      <vt:lpstr>Физички развој</vt:lpstr>
      <vt:lpstr>Емоционални развој</vt:lpstr>
      <vt:lpstr>Когнитивно - интелектуални развој</vt:lpstr>
      <vt:lpstr>Когнитивно - интелектуални развој</vt:lpstr>
      <vt:lpstr>Социјални/интерперсонални развој</vt:lpstr>
      <vt:lpstr>Социјални/интерперсонални развој</vt:lpstr>
      <vt:lpstr>Морални развој</vt:lpstr>
      <vt:lpstr>Морални развој</vt:lpstr>
      <vt:lpstr> ПСИХОПАТОЛОГИЈА АДОЛЕСЦЕНТНОГ ДОБА </vt:lpstr>
      <vt:lpstr>Криза ауторитета</vt:lpstr>
      <vt:lpstr>Криза или конфузија идентитета</vt:lpstr>
      <vt:lpstr>Криза сексуалности</vt:lpstr>
      <vt:lpstr>Поремећаји у развојном добу</vt:lpstr>
      <vt:lpstr>PowerPoint Presentation</vt:lpstr>
      <vt:lpstr>ДЕЧИЈА ПСИХИЈАТРИЈА  MKБ-X (1992) </vt:lpstr>
      <vt:lpstr>ДЕЧИЈА ПСИХИЈАТРИЈА  MKБ-X (1992) </vt:lpstr>
      <vt:lpstr>ДЕЧИЈА ПСИХИЈАТРИЈА  MKБ-X (1992) </vt:lpstr>
      <vt:lpstr>АДОЛЕСЦЕНТНА ПСИХИЈАТРИЈА</vt:lpstr>
      <vt:lpstr>(ПСИХО)ПАТОЛОГИЈА АДОЛЕСЦЕНТНОГ ДОБА</vt:lpstr>
      <vt:lpstr> ANOREXIA NERVOSA  (МЕНТАЛНА АНОРЕКСИЈА) </vt:lpstr>
      <vt:lpstr>BULIMIA NERVOSA</vt:lpstr>
    </vt:vector>
  </TitlesOfParts>
  <Company>Clearly Presented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Gigham Blue Template</dc:title>
  <dc:creator>Presentation Magazine</dc:creator>
  <cp:lastModifiedBy>nmuric91@gmail.com</cp:lastModifiedBy>
  <cp:revision>90</cp:revision>
  <dcterms:created xsi:type="dcterms:W3CDTF">2005-03-29T16:57:46Z</dcterms:created>
  <dcterms:modified xsi:type="dcterms:W3CDTF">2020-10-01T10:33:02Z</dcterms:modified>
</cp:coreProperties>
</file>